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322" r:id="rId3"/>
    <p:sldId id="291" r:id="rId4"/>
    <p:sldId id="312" r:id="rId5"/>
    <p:sldId id="260" r:id="rId6"/>
    <p:sldId id="261" r:id="rId7"/>
    <p:sldId id="298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1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8FF"/>
    <a:srgbClr val="6E6EFF"/>
    <a:srgbClr val="DCE7FF"/>
    <a:srgbClr val="DCE6FF"/>
    <a:srgbClr val="DCE4FF"/>
    <a:srgbClr val="DCE1FF"/>
    <a:srgbClr val="DCDBF2"/>
    <a:srgbClr val="DCEDF2"/>
    <a:srgbClr val="EEB5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56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96030-3572-4130-B37D-DA9988A48A8C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E3A52-63C6-40E8-B7F3-BFBC3F700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3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>
                <a:alpha val="40000"/>
              </a:schemeClr>
            </a:gs>
            <a:gs pos="8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9B76EE-BDC0-4466-8C3E-19F02E67EAFA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30134C08-45E9-4E04-905B-135453E5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4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715962"/>
          </a:xfrm>
        </p:spPr>
        <p:txBody>
          <a:bodyPr>
            <a:normAutofit/>
          </a:bodyPr>
          <a:lstStyle>
            <a:lvl1pPr>
              <a:defRPr sz="2251" b="1">
                <a:latin typeface="+mn-lt"/>
                <a:cs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 b="1">
                <a:latin typeface="+mn-lt"/>
                <a:cs typeface="Times New Roman" pitchFamily="18" charset="0"/>
              </a:defRPr>
            </a:lvl1pPr>
            <a:lvl2pPr>
              <a:buFont typeface="Times New Roman" pitchFamily="18" charset="0"/>
              <a:buChar char="»"/>
              <a:defRPr sz="1500" b="1">
                <a:latin typeface="+mn-lt"/>
                <a:cs typeface="Times New Roman" pitchFamily="18" charset="0"/>
              </a:defRPr>
            </a:lvl2pPr>
            <a:lvl3pPr>
              <a:buFont typeface="Wingdings" pitchFamily="2" charset="2"/>
              <a:buChar char="§"/>
              <a:defRPr sz="1500" b="1">
                <a:latin typeface="+mn-lt"/>
                <a:cs typeface="Times New Roman" pitchFamily="18" charset="0"/>
              </a:defRPr>
            </a:lvl3pPr>
            <a:lvl4pPr>
              <a:defRPr sz="1500" b="1">
                <a:latin typeface="+mn-lt"/>
                <a:cs typeface="Times New Roman" pitchFamily="18" charset="0"/>
              </a:defRPr>
            </a:lvl4pPr>
            <a:lvl5pPr>
              <a:defRPr sz="1500" b="1">
                <a:latin typeface="+mn-lt"/>
                <a:cs typeface="Times New Roman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18367" y="6356357"/>
            <a:ext cx="3236036" cy="365125"/>
          </a:xfrm>
        </p:spPr>
        <p:txBody>
          <a:bodyPr/>
          <a:lstStyle>
            <a:lvl1pPr>
              <a:defRPr sz="751">
                <a:latin typeface="+mj-lt"/>
              </a:defRPr>
            </a:lvl1pPr>
          </a:lstStyle>
          <a:p>
            <a:fld id="{0DE03B78-5ECB-4C6A-8350-EEEC65989443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34C08-45E9-4E04-905B-135453E5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28D356-18AC-4E60-AEB5-AAA57D98BF38}" type="datetime1">
              <a:rPr lang="en-US" smtClean="0"/>
              <a:t>10/17/2018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34C08-45E9-4E04-905B-135453E5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5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1025B0-909B-4EFB-8218-9A1423128CD2}" type="datetime1">
              <a:rPr lang="en-US" smtClean="0"/>
              <a:t>10/17/2018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34C08-45E9-4E04-905B-135453E5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7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E715EC-3E8C-4DB2-8456-7AAE5541B9A2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34C08-45E9-4E04-905B-135453E5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8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22238"/>
            <a:ext cx="10972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fld id="{8AFCC2B3-0310-4B54-BF52-F414C7C2033E}" type="datetime1">
              <a:rPr lang="en-US" smtClean="0"/>
              <a:t>10/17/2018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7676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fld id="{30134C08-45E9-4E04-905B-135453E5F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1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51" b="1" kern="1200">
          <a:solidFill>
            <a:schemeClr val="tx1"/>
          </a:solidFill>
          <a:latin typeface="+mn-lt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342891"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028674"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2251" b="1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»"/>
        <a:defRPr sz="1500" b="1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857229" indent="-17144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b="1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200121" indent="-17144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b="1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b="1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6708928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package" Target="../embeddings/Microsoft_Word_Document.docx"/><Relationship Id="rId4" Type="http://schemas.openxmlformats.org/officeDocument/2006/relationships/hyperlink" Target="http://www.pharmechanic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phpad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armechanics.com/" TargetMode="External"/><Relationship Id="rId2" Type="http://schemas.openxmlformats.org/officeDocument/2006/relationships/hyperlink" Target="https://www.graphpad.com/support/faqid/2102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aphpad.com/support/faqid/2102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D94392-3906-4E8D-8847-DBD612D20E58}"/>
              </a:ext>
            </a:extLst>
          </p:cNvPr>
          <p:cNvSpPr/>
          <p:nvPr/>
        </p:nvSpPr>
        <p:spPr>
          <a:xfrm>
            <a:off x="0" y="-4301"/>
            <a:ext cx="12192000" cy="1478871"/>
          </a:xfrm>
          <a:prstGeom prst="rect">
            <a:avLst/>
          </a:prstGeom>
          <a:solidFill>
            <a:srgbClr val="D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BA3B4C-B131-45C4-8E40-E426CCA0CE76}"/>
              </a:ext>
            </a:extLst>
          </p:cNvPr>
          <p:cNvCxnSpPr>
            <a:cxnSpLocks/>
          </p:cNvCxnSpPr>
          <p:nvPr/>
        </p:nvCxnSpPr>
        <p:spPr>
          <a:xfrm>
            <a:off x="-8017" y="1474578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F3D6044-C307-403F-BDD1-EE07B106F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441329"/>
            <a:ext cx="10363200" cy="1470025"/>
          </a:xfrm>
        </p:spPr>
        <p:txBody>
          <a:bodyPr/>
          <a:lstStyle/>
          <a:p>
            <a:r>
              <a:rPr lang="en-US" sz="4000" dirty="0">
                <a:latin typeface="+mj-lt"/>
                <a:cs typeface="Arial" panose="020B0604020202020204" pitchFamily="34" charset="0"/>
              </a:rPr>
              <a:t>Extending the </a:t>
            </a:r>
            <a:r>
              <a:rPr lang="en-US" sz="4000" dirty="0" err="1">
                <a:latin typeface="+mj-lt"/>
                <a:cs typeface="Arial" panose="020B0604020202020204" pitchFamily="34" charset="0"/>
              </a:rPr>
              <a:t>Motulsky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 &amp; Mahan Method:</a:t>
            </a:r>
            <a:br>
              <a:rPr lang="en-US" sz="4000" dirty="0">
                <a:latin typeface="+mj-lt"/>
                <a:cs typeface="Arial" panose="020B0604020202020204" pitchFamily="34" charset="0"/>
              </a:rPr>
            </a:br>
            <a:r>
              <a:rPr lang="en-US" sz="4000" dirty="0">
                <a:latin typeface="+mj-lt"/>
                <a:cs typeface="Arial" panose="020B0604020202020204" pitchFamily="34" charset="0"/>
              </a:rPr>
              <a:t>Rapidly-dissociating compounds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5BD651-DABA-4202-83FB-A8F26937FE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24" y="285179"/>
            <a:ext cx="3602678" cy="1032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643BA-1E8D-427C-8F6C-33E44EA99EB0}"/>
              </a:ext>
            </a:extLst>
          </p:cNvPr>
          <p:cNvSpPr txBox="1"/>
          <p:nvPr/>
        </p:nvSpPr>
        <p:spPr>
          <a:xfrm>
            <a:off x="4714347" y="566648"/>
            <a:ext cx="688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We help you analyze your pharmacology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B1EE3-B8E0-4078-BDED-B5F177FDFF33}"/>
              </a:ext>
            </a:extLst>
          </p:cNvPr>
          <p:cNvSpPr txBox="1"/>
          <p:nvPr/>
        </p:nvSpPr>
        <p:spPr>
          <a:xfrm>
            <a:off x="3951118" y="4609075"/>
            <a:ext cx="4289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Sam Hoare, PhD</a:t>
            </a:r>
          </a:p>
          <a:p>
            <a:pPr algn="ctr"/>
            <a:r>
              <a:rPr lang="en-US" sz="2400" dirty="0"/>
              <a:t>sam.hoare@pharmechanics.com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9ACD9-AE60-463C-AE3A-50CE3005FBFE}"/>
              </a:ext>
            </a:extLst>
          </p:cNvPr>
          <p:cNvSpPr txBox="1"/>
          <p:nvPr/>
        </p:nvSpPr>
        <p:spPr>
          <a:xfrm>
            <a:off x="5383305" y="5699532"/>
            <a:ext cx="175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October 17 2018</a:t>
            </a:r>
          </a:p>
        </p:txBody>
      </p:sp>
    </p:spTree>
    <p:extLst>
      <p:ext uri="{BB962C8B-B14F-4D97-AF65-F5344CB8AC3E}">
        <p14:creationId xmlns:p14="http://schemas.microsoft.com/office/powerpoint/2010/main" val="2864658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raphPad Prism 7 u - [IPharmcchanicsl New kinetics of competitive binding equations.pzf:NonIin fit of Rapidly-dissociating competitor] &#10;Expon &#10;pmt &#10;LA &#10;oog &#10;IQ9e.023 &#10;5924e-013 &#10;&gt; O and shared &#10;Kl 50000000 &#10;Brnax O and shar8j &#10;c &#10;oog &#10;1A29e.023 &#10;5924e-013 &#10;4754e-022 &#10;1=100 &#10;x &#10;File Edit View Insert Change Arrange Family Window Help &#10;LIMO c»board &#10;• s Analyze &#10;Chmge &#10;Draw &#10;Write &#10;Family &#10;Search results &#10;Data Tables &#10;Rapidly-dissociating competitor &#10;Pre-incubation With unlabeled ligand &#10;Pre-incubation with labeled ligand &#10;Competitor pre-incubation and washout &#10;Project info I &#10;Results &#10;Nonlin fit Of Rapidly-dissociating com &#10;Nonlin fit of Pre-incubation with unlabeled Ii &#10;Nonlin fit of pre-incubation with labeled ligan &#10;Nonlin fit Of Competitor pre-incubation and &#10;Graphs &#10;Rapidly-dissociating competitor &#10;Pre-incubation With unlabeled ligand &#10;Pre-incubation with labeled ligand &#10;Competitor pre-incubation and washout &#10;Layo uts &#10;Parameters: Nonlinear Regression &#10;Fit Corroæe Constrain Weights Init—yalues Range OutWt Confdence Diagnost•cs &#10;Flag &#10;Pararr,eter Name &#10;Constræ-.t Tsp e &#10;Data set constæt (trorn column title) &#10;St—ed and nu.st be yeater than &#10;Constant equal to &#10;Constant equal to &#10;Constant equal to &#10;Steed. and roust be geater &#10;one parameter relative to anotn,er &#10;v must be greater than 1 &#10;v must be greater than &#10;'Jog &#10;Hook &#10;ot results &#10;and shar8j &#10;&gt; O and shared &#10;Kl 50000000 &#10;Brnax O and share &#10;Nonlin fit Of comLEtitor ">
            <a:extLst>
              <a:ext uri="{FF2B5EF4-FFF2-40B4-BE49-F238E27FC236}">
                <a16:creationId xmlns:a16="http://schemas.microsoft.com/office/drawing/2014/main" id="{E6A57A34-2D8E-4B70-9494-6937BBF16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1171" r="1539" b="1977"/>
          <a:stretch/>
        </p:blipFill>
        <p:spPr bwMode="auto">
          <a:xfrm>
            <a:off x="2242608" y="451909"/>
            <a:ext cx="7706783" cy="595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928DDD9-6EF3-457B-802F-2E031F83B620}"/>
              </a:ext>
            </a:extLst>
          </p:cNvPr>
          <p:cNvSpPr/>
          <p:nvPr/>
        </p:nvSpPr>
        <p:spPr>
          <a:xfrm>
            <a:off x="7885639" y="3818466"/>
            <a:ext cx="1919818" cy="668868"/>
          </a:xfrm>
          <a:prstGeom prst="wedgeRoundRectCallout">
            <a:avLst>
              <a:gd name="adj1" fmla="val -52715"/>
              <a:gd name="adj2" fmla="val 174440"/>
              <a:gd name="adj3" fmla="val 16667"/>
            </a:avLst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Click OK then close file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58F449-5DA7-43DD-84FC-E3DD1ED25857}"/>
              </a:ext>
            </a:extLst>
          </p:cNvPr>
          <p:cNvSpPr/>
          <p:nvPr/>
        </p:nvSpPr>
        <p:spPr>
          <a:xfrm>
            <a:off x="1139161" y="1953789"/>
            <a:ext cx="9913675" cy="87211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This process loads the equation into the “User-defined equations” list. It only needs to be done once. After that, the new equation will be available every time you open Prism.</a:t>
            </a:r>
          </a:p>
        </p:txBody>
      </p:sp>
    </p:spTree>
    <p:extLst>
      <p:ext uri="{BB962C8B-B14F-4D97-AF65-F5344CB8AC3E}">
        <p14:creationId xmlns:p14="http://schemas.microsoft.com/office/powerpoint/2010/main" val="21205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raphPad Prism 7 u - [Rapid dissociation for templatepzf:your data) &#10;File Edit View Insert Change Arrange Family Window Help &#10;LIMO t»board &#10;Family &#10;Search results &#10;Data Tables &#10;Your data &#10;Info &#10;Project info I &#10;Results &#10;Graphs &#10;Your data &#10;Layouts &#10;Arrange &#10;Ycxur data &#10;Draw Write &#10;3,200 &#10;2,400 &#10;1,600 &#10;800 &#10;0 &#10;EXM &#10;120 &#10;• &#10;• &#10;Send &#10;LA &#10;o &#10;100 &#10;320 &#10;1000 &#10;Help &#10;30 &#10;Your data &#10;60 &#10;Time (min) &#10;90 ">
            <a:extLst>
              <a:ext uri="{FF2B5EF4-FFF2-40B4-BE49-F238E27FC236}">
                <a16:creationId xmlns:a16="http://schemas.microsoft.com/office/drawing/2014/main" id="{805C558E-B0B1-44FC-8999-8223DA11A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765" r="700" b="1533"/>
          <a:stretch/>
        </p:blipFill>
        <p:spPr bwMode="auto">
          <a:xfrm>
            <a:off x="2239433" y="454024"/>
            <a:ext cx="7713133" cy="594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26BD59-230F-4BC0-A7A8-C389A94AC116}"/>
              </a:ext>
            </a:extLst>
          </p:cNvPr>
          <p:cNvSpPr/>
          <p:nvPr/>
        </p:nvSpPr>
        <p:spPr>
          <a:xfrm>
            <a:off x="397933" y="454024"/>
            <a:ext cx="1303867" cy="812800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Open your file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6D69AF1-CB7A-4893-99A5-300F86B27211}"/>
              </a:ext>
            </a:extLst>
          </p:cNvPr>
          <p:cNvCxnSpPr>
            <a:cxnSpLocks/>
          </p:cNvCxnSpPr>
          <p:nvPr/>
        </p:nvCxnSpPr>
        <p:spPr>
          <a:xfrm flipV="1">
            <a:off x="3725333" y="1160980"/>
            <a:ext cx="580180" cy="1268953"/>
          </a:xfrm>
          <a:prstGeom prst="straightConnector1">
            <a:avLst/>
          </a:prstGeom>
          <a:ln w="114300">
            <a:solidFill>
              <a:srgbClr val="6E6E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50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raphPad Prism - [Rapid dissociation for templatepf:Your datal &#10;File Edit View Insert Change Arrange Family Window Help &#10;Aarange &#10;Draw &#10;Write &#10;erm &#10;Analyze which data sets? &#10;03320 &#10;ØDIDDO &#10;Deselect All &#10;LA &#10;X *New. &#10;Family &#10;Search results &#10;Data Tables &#10;Your data &#10;Info &#10;O project info 1 &#10;Results &#10;Graphs &#10;Your data &#10;*AnayzeW &#10;Analyze Data &#10;Data to analyze &#10;Your data &#10;Table: &#10;Type Of analysis &#10;Whiffl analysis? &#10;Transform, Normalize. &#10;Transform Concentrations (X) &#10;Normalize &#10;mne rows &#10;Remove baseline and column math &#10;Transpose X and Y &#10;Fraction Ot total &#10;XY anayses &#10;Nonlinear regression (curve fit) &#10;Linear regression &#10;Flt spline/LOWESS &#10;Srnooth. differentiate or integrate curve &#10;Area under curve &#10;Deming (Model Il) linear regression &#10;Colurnn statistics &#10;ROW means unth SD or SEM &#10;Correlation &#10;Interpolate a standard curve &#10;Column analyses &#10;Grouped analyses &#10;Contingency table analyses &#10;Survival analyses &#10;parts ot whole anaWses &#10;• 100 &#10;320 &#10;1000 ">
            <a:extLst>
              <a:ext uri="{FF2B5EF4-FFF2-40B4-BE49-F238E27FC236}">
                <a16:creationId xmlns:a16="http://schemas.microsoft.com/office/drawing/2014/main" id="{66B491CC-CAF3-4A52-ACBF-0210886E9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" t="657" r="888" b="2069"/>
          <a:stretch/>
        </p:blipFill>
        <p:spPr bwMode="auto">
          <a:xfrm>
            <a:off x="2239434" y="451909"/>
            <a:ext cx="7713132" cy="595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122B04A-51B9-40BE-B96A-22524B78A487}"/>
              </a:ext>
            </a:extLst>
          </p:cNvPr>
          <p:cNvCxnSpPr>
            <a:cxnSpLocks/>
          </p:cNvCxnSpPr>
          <p:nvPr/>
        </p:nvCxnSpPr>
        <p:spPr>
          <a:xfrm>
            <a:off x="3107266" y="3303888"/>
            <a:ext cx="1459908" cy="1"/>
          </a:xfrm>
          <a:prstGeom prst="straightConnector1">
            <a:avLst/>
          </a:prstGeom>
          <a:ln w="114300">
            <a:solidFill>
              <a:srgbClr val="6E6E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400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chine generated alternative text:&#10;PDF &#10;GraphPad Prism 7.04 - [Rapid dissociation for template.pzf:Your data] &#10;File Edit View Insert Change Arrange Family Window Help &#10;IQ &#10;Prism &#10;File &#10;c] Family &#10;Search results &#10;Data Tables &#10;Your data &#10;Info &#10;Project info 1 &#10;Results &#10;Graphs &#10;Your data &#10;Layouts &#10;Sheet &#10;New, &#10;Undo Clipboard &#10;Analysis &#10;Change &#10;Arrange &#10;Draw &#10;Write &#10;Text &#10;Export &#10;Print &#10;• &#10;A &#10;Send &#10;100 &#10;320 &#10;1000 &#10;LA &#10;Help &#10;Analyze &#10;Parameters: Nonlinear Regression &#10;Fit Compare Constrain Weights Initial values Range Output Confidence Diagnostics Flag &#10;Choose an equation &#10;Recently used &#10;User-defined equations &#10;Standard curves to interpolate &#10;Dose-response - Stimulation &#10;Dose-response - Inhibition &#10;Dose-response - Special &#10;Binding - Saturation &#10;Binding - Competitive &#10;Binding - Kinetics &#10;Enzyme kinetics - Inhibition &#10;Enzyme kinetics - Subtrate vs. Velocity &#10;Exponential &#10;Polynomial &#10;Gaussian &#10;Sine waves &#10;Classic equations from prior versions of Prism &#10;User-defined equations &#10;Fitting method &#10;O &#10;Least squares (ordinary) fit &#10;Robust fit &#10;Interpolate &#10;O &#10;Automatic outlier elimination &#10;Interpolate unknowns from standard curve Confidence interval &#10;one &#10;Cancel &#10;o &#10;Learn &#10;Your data ">
            <a:extLst>
              <a:ext uri="{FF2B5EF4-FFF2-40B4-BE49-F238E27FC236}">
                <a16:creationId xmlns:a16="http://schemas.microsoft.com/office/drawing/2014/main" id="{4FA4D56D-B8C5-4657-BB59-CF9197688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1181" r="978" b="1896"/>
          <a:stretch/>
        </p:blipFill>
        <p:spPr bwMode="auto">
          <a:xfrm>
            <a:off x="2239433" y="454025"/>
            <a:ext cx="7713134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C6F6A0A-2096-49F8-964D-C13723F95506}"/>
              </a:ext>
            </a:extLst>
          </p:cNvPr>
          <p:cNvCxnSpPr>
            <a:cxnSpLocks/>
          </p:cNvCxnSpPr>
          <p:nvPr/>
        </p:nvCxnSpPr>
        <p:spPr>
          <a:xfrm>
            <a:off x="2971799" y="2093155"/>
            <a:ext cx="1459908" cy="1"/>
          </a:xfrm>
          <a:prstGeom prst="straightConnector1">
            <a:avLst/>
          </a:prstGeom>
          <a:ln w="114300">
            <a:solidFill>
              <a:srgbClr val="6E6E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718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achine generated alternative text:&#10;PDF &#10;GraphPad Prism 7.04 - [Rapid dissociation for template.pzf:Your data] &#10;File Edit View Insert Change Arrange Family Window Help &#10;IQ &#10;Prism &#10;File &#10;c] Family &#10;Search results &#10;Data Tables &#10;Your data &#10;Info &#10;Project info 1 &#10;Results &#10;Graphs &#10;Your data &#10;Layouts &#10;Sheet &#10;New, &#10;Undo Clipboard &#10;Analysis &#10;Change &#10;Arrange &#10;Draw &#10;Write &#10;Text &#10;Export &#10;Print &#10;• &#10;A &#10;Send &#10;100 &#10;320 &#10;1000 &#10;LA &#10;Help &#10;Analyze &#10;Parameters: Nonlinear Regression &#10;Fit Compare Constrain Weights Initial values Range Output Confidence Diagnostics Flag &#10;Choose an equation &#10;Recently used &#10;User-defined equations &#10;[Pharmechanics] Kinetics of competitive binding, rapid competitor dissociation &#10;Standard curves to interpolate &#10;Dose-response - Stimulation &#10;Dose-response - Inhibition &#10;Dose-response - Special &#10;Binding - Saturation &#10;Binding - Competitive &#10;Binding - Kinetics &#10;Enzyme kinetics - Inhibition &#10;Enzyme kinetics - Subtrate vs. Velocity &#10;Exponential &#10;Polynomial &#10;Gaussian &#10;Sine waves &#10;Classic equations from prior versions of Prism &#10;For competitor that dissociates rapidly from receptor Returns the value of Ki &#10;Measure binding at various times after adding hot and cold ligand &#10;Enter ligand concentrations into each column's title &#10;[Pharmechanics] Kinetics of competitive binding, rapid competitor dig &#10;Details &#10;De let e &#10;Delete &#10;Move Up &#10;Move Down &#10;Fitting method &#10;O &#10;Least squares (ordinary) fit &#10;Robust fit &#10;Interpolate &#10;O &#10;Automatic outlier elimination &#10;Interpolate unknowns from standard curve Confidence interval &#10;one &#10;Learn &#10;Cancel &#10;o &#10;Your data ">
            <a:extLst>
              <a:ext uri="{FF2B5EF4-FFF2-40B4-BE49-F238E27FC236}">
                <a16:creationId xmlns:a16="http://schemas.microsoft.com/office/drawing/2014/main" id="{7B2256A5-675C-461F-B707-2276C63B9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t="1109" r="1153" b="1440"/>
          <a:stretch/>
        </p:blipFill>
        <p:spPr bwMode="auto">
          <a:xfrm>
            <a:off x="2242608" y="452967"/>
            <a:ext cx="7706784" cy="595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5CFCEDA-5976-408F-992E-854B7E32EB18}"/>
              </a:ext>
            </a:extLst>
          </p:cNvPr>
          <p:cNvSpPr/>
          <p:nvPr/>
        </p:nvSpPr>
        <p:spPr>
          <a:xfrm>
            <a:off x="2839505" y="685799"/>
            <a:ext cx="1919818" cy="668868"/>
          </a:xfrm>
          <a:prstGeom prst="wedgeRoundRectCallout">
            <a:avLst>
              <a:gd name="adj1" fmla="val 39898"/>
              <a:gd name="adj2" fmla="val 173174"/>
              <a:gd name="adj3" fmla="val 16667"/>
            </a:avLst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Select equation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E876C8D-5F99-4BF0-A838-78A3C1EBAF53}"/>
              </a:ext>
            </a:extLst>
          </p:cNvPr>
          <p:cNvSpPr/>
          <p:nvPr/>
        </p:nvSpPr>
        <p:spPr>
          <a:xfrm>
            <a:off x="8356600" y="2286000"/>
            <a:ext cx="3311523" cy="838201"/>
          </a:xfrm>
          <a:prstGeom prst="wedgeRoundRectCallout">
            <a:avLst>
              <a:gd name="adj1" fmla="val -69785"/>
              <a:gd name="adj2" fmla="val -50058"/>
              <a:gd name="adj3" fmla="val 16667"/>
            </a:avLst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Click Details for information on the equation</a:t>
            </a:r>
          </a:p>
        </p:txBody>
      </p:sp>
    </p:spTree>
    <p:extLst>
      <p:ext uri="{BB962C8B-B14F-4D97-AF65-F5344CB8AC3E}">
        <p14:creationId xmlns:p14="http://schemas.microsoft.com/office/powerpoint/2010/main" val="1409868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achine generated alternative text:&#10;GraphPad Prism 7.04 - [Rapid dissociation for template.pzf:Your data] &#10;File Edit View Insert Change Arrange Family Window Help &#10;Prism &#10;File &#10;c] Family &#10;Search results &#10;Data Tables &#10;Your data &#10;Info &#10;Project info 1 &#10;Results &#10;Graphs &#10;Your data &#10;Layouts &#10;Undo Clipboard &#10;Analysis &#10;Analyze &#10;Change &#10;Arrange &#10;Draw &#10;Transforms to Report &#10;Export &#10;Print &#10;• &#10;A &#10;LA &#10;Help &#10;New, &#10;User-defined Equation &#10;Equation Rules for Initial Values Default Constraints &#10;[Pharmechanicsl Kinetics of competitive binding. rapid competitor dissociation &#10;Tip: For competitor that dissociates rapidly from receptor Returns the value of Ki &#10;Measure binding at various times after adding hot and cold ligand &#10;Enter ligand concentrations into each column's title &#10;Constrain Kl K2 and L to constant values &#10;Contact samhoare@pharmechanics com for technical support &#10;X: Time in seconds or minues &#10;Y: Specific binding in cpm or some other unit &#10;Constrain to constant values (determined in other experiments) Kl (assocaition rate of hot ligand in inverse Molar times &#10;inverse time), K2 (dissociation constant of hot ligand in inverse time), and L ([radioligand] in nM) &#10;Ki: Equilibrium dissociation constant of unlabeled ligand in Molar &#10;Bmax: Maximum binding, in units of Y axiö This is the maximum at high concentraitons of radioligand, so probably &#10;exceeds what you measured in this experiment &#10;e-g*Kl '(l -P)+K2 &#10;e-g*Kl '(l -P)/K0bs &#10;100 &#10;320 &#10;1000 &#10;Clone this equation &#10;o &#10;Close &#10;IQ &#10;Edit equation &#10;Your data ">
            <a:extLst>
              <a:ext uri="{FF2B5EF4-FFF2-40B4-BE49-F238E27FC236}">
                <a16:creationId xmlns:a16="http://schemas.microsoft.com/office/drawing/2014/main" id="{62DBAA04-B627-4F5D-9845-48B169F57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968" r="922" b="1829"/>
          <a:stretch/>
        </p:blipFill>
        <p:spPr bwMode="auto">
          <a:xfrm>
            <a:off x="2241550" y="451907"/>
            <a:ext cx="7708900" cy="595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506D6E8-CC79-469A-8ABE-1AB13C55E205}"/>
              </a:ext>
            </a:extLst>
          </p:cNvPr>
          <p:cNvSpPr/>
          <p:nvPr/>
        </p:nvSpPr>
        <p:spPr>
          <a:xfrm>
            <a:off x="7008426" y="2140188"/>
            <a:ext cx="3474389" cy="1190158"/>
          </a:xfrm>
          <a:prstGeom prst="wedgeRoundRectCallout">
            <a:avLst>
              <a:gd name="adj1" fmla="val -59969"/>
              <a:gd name="adj2" fmla="val 126896"/>
              <a:gd name="adj3" fmla="val 16667"/>
            </a:avLst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Equation formatting is the same as for the “Kinetics of competitive binding” equation</a:t>
            </a:r>
          </a:p>
        </p:txBody>
      </p:sp>
      <p:sp>
        <p:nvSpPr>
          <p:cNvPr id="4" name="Speech Bubble: Rectangle with Corners Rounded 4">
            <a:extLst>
              <a:ext uri="{FF2B5EF4-FFF2-40B4-BE49-F238E27FC236}">
                <a16:creationId xmlns:a16="http://schemas.microsoft.com/office/drawing/2014/main" id="{CB35D08A-69C2-4ADC-8333-4A5121FD9080}"/>
              </a:ext>
            </a:extLst>
          </p:cNvPr>
          <p:cNvSpPr/>
          <p:nvPr/>
        </p:nvSpPr>
        <p:spPr>
          <a:xfrm>
            <a:off x="5522180" y="578781"/>
            <a:ext cx="4497645" cy="2041637"/>
          </a:xfrm>
          <a:custGeom>
            <a:avLst/>
            <a:gdLst>
              <a:gd name="connsiteX0" fmla="*/ 0 w 4497645"/>
              <a:gd name="connsiteY0" fmla="*/ 171154 h 1026906"/>
              <a:gd name="connsiteX1" fmla="*/ 171154 w 4497645"/>
              <a:gd name="connsiteY1" fmla="*/ 0 h 1026906"/>
              <a:gd name="connsiteX2" fmla="*/ 749608 w 4497645"/>
              <a:gd name="connsiteY2" fmla="*/ 0 h 1026906"/>
              <a:gd name="connsiteX3" fmla="*/ 749608 w 4497645"/>
              <a:gd name="connsiteY3" fmla="*/ 0 h 1026906"/>
              <a:gd name="connsiteX4" fmla="*/ 1874019 w 4497645"/>
              <a:gd name="connsiteY4" fmla="*/ 0 h 1026906"/>
              <a:gd name="connsiteX5" fmla="*/ 4326491 w 4497645"/>
              <a:gd name="connsiteY5" fmla="*/ 0 h 1026906"/>
              <a:gd name="connsiteX6" fmla="*/ 4497645 w 4497645"/>
              <a:gd name="connsiteY6" fmla="*/ 171154 h 1026906"/>
              <a:gd name="connsiteX7" fmla="*/ 4497645 w 4497645"/>
              <a:gd name="connsiteY7" fmla="*/ 599029 h 1026906"/>
              <a:gd name="connsiteX8" fmla="*/ 4497645 w 4497645"/>
              <a:gd name="connsiteY8" fmla="*/ 599029 h 1026906"/>
              <a:gd name="connsiteX9" fmla="*/ 4497645 w 4497645"/>
              <a:gd name="connsiteY9" fmla="*/ 855755 h 1026906"/>
              <a:gd name="connsiteX10" fmla="*/ 4497645 w 4497645"/>
              <a:gd name="connsiteY10" fmla="*/ 855752 h 1026906"/>
              <a:gd name="connsiteX11" fmla="*/ 4326491 w 4497645"/>
              <a:gd name="connsiteY11" fmla="*/ 1026906 h 1026906"/>
              <a:gd name="connsiteX12" fmla="*/ 1874019 w 4497645"/>
              <a:gd name="connsiteY12" fmla="*/ 1026906 h 1026906"/>
              <a:gd name="connsiteX13" fmla="*/ 335030 w 4497645"/>
              <a:gd name="connsiteY13" fmla="*/ 1948503 h 1026906"/>
              <a:gd name="connsiteX14" fmla="*/ 749608 w 4497645"/>
              <a:gd name="connsiteY14" fmla="*/ 1026906 h 1026906"/>
              <a:gd name="connsiteX15" fmla="*/ 171154 w 4497645"/>
              <a:gd name="connsiteY15" fmla="*/ 1026906 h 1026906"/>
              <a:gd name="connsiteX16" fmla="*/ 0 w 4497645"/>
              <a:gd name="connsiteY16" fmla="*/ 855752 h 1026906"/>
              <a:gd name="connsiteX17" fmla="*/ 0 w 4497645"/>
              <a:gd name="connsiteY17" fmla="*/ 855755 h 1026906"/>
              <a:gd name="connsiteX18" fmla="*/ 0 w 4497645"/>
              <a:gd name="connsiteY18" fmla="*/ 599029 h 1026906"/>
              <a:gd name="connsiteX19" fmla="*/ 0 w 4497645"/>
              <a:gd name="connsiteY19" fmla="*/ 599029 h 1026906"/>
              <a:gd name="connsiteX20" fmla="*/ 0 w 4497645"/>
              <a:gd name="connsiteY20" fmla="*/ 171154 h 1026906"/>
              <a:gd name="connsiteX0" fmla="*/ 0 w 4497645"/>
              <a:gd name="connsiteY0" fmla="*/ 171154 h 1948503"/>
              <a:gd name="connsiteX1" fmla="*/ 171154 w 4497645"/>
              <a:gd name="connsiteY1" fmla="*/ 0 h 1948503"/>
              <a:gd name="connsiteX2" fmla="*/ 749608 w 4497645"/>
              <a:gd name="connsiteY2" fmla="*/ 0 h 1948503"/>
              <a:gd name="connsiteX3" fmla="*/ 749608 w 4497645"/>
              <a:gd name="connsiteY3" fmla="*/ 0 h 1948503"/>
              <a:gd name="connsiteX4" fmla="*/ 1874019 w 4497645"/>
              <a:gd name="connsiteY4" fmla="*/ 0 h 1948503"/>
              <a:gd name="connsiteX5" fmla="*/ 4326491 w 4497645"/>
              <a:gd name="connsiteY5" fmla="*/ 0 h 1948503"/>
              <a:gd name="connsiteX6" fmla="*/ 4497645 w 4497645"/>
              <a:gd name="connsiteY6" fmla="*/ 171154 h 1948503"/>
              <a:gd name="connsiteX7" fmla="*/ 4497645 w 4497645"/>
              <a:gd name="connsiteY7" fmla="*/ 599029 h 1948503"/>
              <a:gd name="connsiteX8" fmla="*/ 4497645 w 4497645"/>
              <a:gd name="connsiteY8" fmla="*/ 599029 h 1948503"/>
              <a:gd name="connsiteX9" fmla="*/ 4497645 w 4497645"/>
              <a:gd name="connsiteY9" fmla="*/ 855755 h 1948503"/>
              <a:gd name="connsiteX10" fmla="*/ 4497645 w 4497645"/>
              <a:gd name="connsiteY10" fmla="*/ 855752 h 1948503"/>
              <a:gd name="connsiteX11" fmla="*/ 4326491 w 4497645"/>
              <a:gd name="connsiteY11" fmla="*/ 1026906 h 1948503"/>
              <a:gd name="connsiteX12" fmla="*/ 1770891 w 4497645"/>
              <a:gd name="connsiteY12" fmla="*/ 1033781 h 1948503"/>
              <a:gd name="connsiteX13" fmla="*/ 335030 w 4497645"/>
              <a:gd name="connsiteY13" fmla="*/ 1948503 h 1948503"/>
              <a:gd name="connsiteX14" fmla="*/ 749608 w 4497645"/>
              <a:gd name="connsiteY14" fmla="*/ 1026906 h 1948503"/>
              <a:gd name="connsiteX15" fmla="*/ 171154 w 4497645"/>
              <a:gd name="connsiteY15" fmla="*/ 1026906 h 1948503"/>
              <a:gd name="connsiteX16" fmla="*/ 0 w 4497645"/>
              <a:gd name="connsiteY16" fmla="*/ 855752 h 1948503"/>
              <a:gd name="connsiteX17" fmla="*/ 0 w 4497645"/>
              <a:gd name="connsiteY17" fmla="*/ 855755 h 1948503"/>
              <a:gd name="connsiteX18" fmla="*/ 0 w 4497645"/>
              <a:gd name="connsiteY18" fmla="*/ 599029 h 1948503"/>
              <a:gd name="connsiteX19" fmla="*/ 0 w 4497645"/>
              <a:gd name="connsiteY19" fmla="*/ 599029 h 1948503"/>
              <a:gd name="connsiteX20" fmla="*/ 0 w 4497645"/>
              <a:gd name="connsiteY20" fmla="*/ 171154 h 1948503"/>
              <a:gd name="connsiteX0" fmla="*/ 0 w 4497645"/>
              <a:gd name="connsiteY0" fmla="*/ 171154 h 1948503"/>
              <a:gd name="connsiteX1" fmla="*/ 171154 w 4497645"/>
              <a:gd name="connsiteY1" fmla="*/ 0 h 1948503"/>
              <a:gd name="connsiteX2" fmla="*/ 749608 w 4497645"/>
              <a:gd name="connsiteY2" fmla="*/ 0 h 1948503"/>
              <a:gd name="connsiteX3" fmla="*/ 749608 w 4497645"/>
              <a:gd name="connsiteY3" fmla="*/ 0 h 1948503"/>
              <a:gd name="connsiteX4" fmla="*/ 1874019 w 4497645"/>
              <a:gd name="connsiteY4" fmla="*/ 0 h 1948503"/>
              <a:gd name="connsiteX5" fmla="*/ 4326491 w 4497645"/>
              <a:gd name="connsiteY5" fmla="*/ 0 h 1948503"/>
              <a:gd name="connsiteX6" fmla="*/ 4497645 w 4497645"/>
              <a:gd name="connsiteY6" fmla="*/ 171154 h 1948503"/>
              <a:gd name="connsiteX7" fmla="*/ 4497645 w 4497645"/>
              <a:gd name="connsiteY7" fmla="*/ 599029 h 1948503"/>
              <a:gd name="connsiteX8" fmla="*/ 4497645 w 4497645"/>
              <a:gd name="connsiteY8" fmla="*/ 599029 h 1948503"/>
              <a:gd name="connsiteX9" fmla="*/ 4497645 w 4497645"/>
              <a:gd name="connsiteY9" fmla="*/ 855755 h 1948503"/>
              <a:gd name="connsiteX10" fmla="*/ 4497645 w 4497645"/>
              <a:gd name="connsiteY10" fmla="*/ 855752 h 1948503"/>
              <a:gd name="connsiteX11" fmla="*/ 4326491 w 4497645"/>
              <a:gd name="connsiteY11" fmla="*/ 1026906 h 1948503"/>
              <a:gd name="connsiteX12" fmla="*/ 1416879 w 4497645"/>
              <a:gd name="connsiteY12" fmla="*/ 1030606 h 1948503"/>
              <a:gd name="connsiteX13" fmla="*/ 335030 w 4497645"/>
              <a:gd name="connsiteY13" fmla="*/ 1948503 h 1948503"/>
              <a:gd name="connsiteX14" fmla="*/ 749608 w 4497645"/>
              <a:gd name="connsiteY14" fmla="*/ 1026906 h 1948503"/>
              <a:gd name="connsiteX15" fmla="*/ 171154 w 4497645"/>
              <a:gd name="connsiteY15" fmla="*/ 1026906 h 1948503"/>
              <a:gd name="connsiteX16" fmla="*/ 0 w 4497645"/>
              <a:gd name="connsiteY16" fmla="*/ 855752 h 1948503"/>
              <a:gd name="connsiteX17" fmla="*/ 0 w 4497645"/>
              <a:gd name="connsiteY17" fmla="*/ 855755 h 1948503"/>
              <a:gd name="connsiteX18" fmla="*/ 0 w 4497645"/>
              <a:gd name="connsiteY18" fmla="*/ 599029 h 1948503"/>
              <a:gd name="connsiteX19" fmla="*/ 0 w 4497645"/>
              <a:gd name="connsiteY19" fmla="*/ 599029 h 1948503"/>
              <a:gd name="connsiteX20" fmla="*/ 0 w 4497645"/>
              <a:gd name="connsiteY20" fmla="*/ 171154 h 1948503"/>
              <a:gd name="connsiteX0" fmla="*/ 0 w 4497645"/>
              <a:gd name="connsiteY0" fmla="*/ 171154 h 2041637"/>
              <a:gd name="connsiteX1" fmla="*/ 171154 w 4497645"/>
              <a:gd name="connsiteY1" fmla="*/ 0 h 2041637"/>
              <a:gd name="connsiteX2" fmla="*/ 749608 w 4497645"/>
              <a:gd name="connsiteY2" fmla="*/ 0 h 2041637"/>
              <a:gd name="connsiteX3" fmla="*/ 749608 w 4497645"/>
              <a:gd name="connsiteY3" fmla="*/ 0 h 2041637"/>
              <a:gd name="connsiteX4" fmla="*/ 1874019 w 4497645"/>
              <a:gd name="connsiteY4" fmla="*/ 0 h 2041637"/>
              <a:gd name="connsiteX5" fmla="*/ 4326491 w 4497645"/>
              <a:gd name="connsiteY5" fmla="*/ 0 h 2041637"/>
              <a:gd name="connsiteX6" fmla="*/ 4497645 w 4497645"/>
              <a:gd name="connsiteY6" fmla="*/ 171154 h 2041637"/>
              <a:gd name="connsiteX7" fmla="*/ 4497645 w 4497645"/>
              <a:gd name="connsiteY7" fmla="*/ 599029 h 2041637"/>
              <a:gd name="connsiteX8" fmla="*/ 4497645 w 4497645"/>
              <a:gd name="connsiteY8" fmla="*/ 599029 h 2041637"/>
              <a:gd name="connsiteX9" fmla="*/ 4497645 w 4497645"/>
              <a:gd name="connsiteY9" fmla="*/ 855755 h 2041637"/>
              <a:gd name="connsiteX10" fmla="*/ 4497645 w 4497645"/>
              <a:gd name="connsiteY10" fmla="*/ 855752 h 2041637"/>
              <a:gd name="connsiteX11" fmla="*/ 4326491 w 4497645"/>
              <a:gd name="connsiteY11" fmla="*/ 1026906 h 2041637"/>
              <a:gd name="connsiteX12" fmla="*/ 1416879 w 4497645"/>
              <a:gd name="connsiteY12" fmla="*/ 1030606 h 2041637"/>
              <a:gd name="connsiteX13" fmla="*/ 292696 w 4497645"/>
              <a:gd name="connsiteY13" fmla="*/ 2041637 h 2041637"/>
              <a:gd name="connsiteX14" fmla="*/ 749608 w 4497645"/>
              <a:gd name="connsiteY14" fmla="*/ 1026906 h 2041637"/>
              <a:gd name="connsiteX15" fmla="*/ 171154 w 4497645"/>
              <a:gd name="connsiteY15" fmla="*/ 1026906 h 2041637"/>
              <a:gd name="connsiteX16" fmla="*/ 0 w 4497645"/>
              <a:gd name="connsiteY16" fmla="*/ 855752 h 2041637"/>
              <a:gd name="connsiteX17" fmla="*/ 0 w 4497645"/>
              <a:gd name="connsiteY17" fmla="*/ 855755 h 2041637"/>
              <a:gd name="connsiteX18" fmla="*/ 0 w 4497645"/>
              <a:gd name="connsiteY18" fmla="*/ 599029 h 2041637"/>
              <a:gd name="connsiteX19" fmla="*/ 0 w 4497645"/>
              <a:gd name="connsiteY19" fmla="*/ 599029 h 2041637"/>
              <a:gd name="connsiteX20" fmla="*/ 0 w 4497645"/>
              <a:gd name="connsiteY20" fmla="*/ 171154 h 204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97645" h="2041637">
                <a:moveTo>
                  <a:pt x="0" y="171154"/>
                </a:moveTo>
                <a:cubicBezTo>
                  <a:pt x="0" y="76628"/>
                  <a:pt x="76628" y="0"/>
                  <a:pt x="171154" y="0"/>
                </a:cubicBezTo>
                <a:lnTo>
                  <a:pt x="749608" y="0"/>
                </a:lnTo>
                <a:lnTo>
                  <a:pt x="749608" y="0"/>
                </a:lnTo>
                <a:lnTo>
                  <a:pt x="1874019" y="0"/>
                </a:lnTo>
                <a:lnTo>
                  <a:pt x="4326491" y="0"/>
                </a:lnTo>
                <a:cubicBezTo>
                  <a:pt x="4421017" y="0"/>
                  <a:pt x="4497645" y="76628"/>
                  <a:pt x="4497645" y="171154"/>
                </a:cubicBezTo>
                <a:lnTo>
                  <a:pt x="4497645" y="599029"/>
                </a:lnTo>
                <a:lnTo>
                  <a:pt x="4497645" y="599029"/>
                </a:lnTo>
                <a:lnTo>
                  <a:pt x="4497645" y="855755"/>
                </a:lnTo>
                <a:lnTo>
                  <a:pt x="4497645" y="855752"/>
                </a:lnTo>
                <a:cubicBezTo>
                  <a:pt x="4497645" y="950278"/>
                  <a:pt x="4421017" y="1026906"/>
                  <a:pt x="4326491" y="1026906"/>
                </a:cubicBezTo>
                <a:lnTo>
                  <a:pt x="1416879" y="1030606"/>
                </a:lnTo>
                <a:lnTo>
                  <a:pt x="292696" y="2041637"/>
                </a:lnTo>
                <a:lnTo>
                  <a:pt x="749608" y="1026906"/>
                </a:lnTo>
                <a:lnTo>
                  <a:pt x="171154" y="1026906"/>
                </a:lnTo>
                <a:cubicBezTo>
                  <a:pt x="76628" y="1026906"/>
                  <a:pt x="0" y="950278"/>
                  <a:pt x="0" y="855752"/>
                </a:cubicBezTo>
                <a:lnTo>
                  <a:pt x="0" y="855755"/>
                </a:lnTo>
                <a:lnTo>
                  <a:pt x="0" y="599029"/>
                </a:lnTo>
                <a:lnTo>
                  <a:pt x="0" y="599029"/>
                </a:lnTo>
                <a:lnTo>
                  <a:pt x="0" y="171154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2880" rtlCol="0" anchor="t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Contact Pharmechanics (not GraphPad) for technical support on the equation.</a:t>
            </a:r>
          </a:p>
        </p:txBody>
      </p:sp>
    </p:spTree>
    <p:extLst>
      <p:ext uri="{BB962C8B-B14F-4D97-AF65-F5344CB8AC3E}">
        <p14:creationId xmlns:p14="http://schemas.microsoft.com/office/powerpoint/2010/main" val="3139230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raphPad Prism 7 - [Rapid dissociation for templatepzt:your datal &#10;File Edit View Insert Change Arrange Family Window Help &#10;LIMO C-»board &#10;c &#10;X &#10;Cha &#10;Arrnge &#10;Draw &#10;Write &#10;Expo&quot; &#10;PriN &#10;LA &#10;Family &#10;Search results &#10;Data Tables &#10;Your data &#10;Info &#10;Project info I &#10;Results &#10;Graphs &#10;Your data &#10;Layouts &#10;Parameters: Nonlinear Regression &#10;Flt Cornpæe Constrain Weights Initßyalues Range Outg-•t &#10;Name &#10;Constr*'t Typ e &#10;Data set constmt (trun column title) &#10;Shæed. and must be weater &#10;Constant equal to &#10;Q:nstant equal to &#10;Canstant equal to &#10;Sh&amp;ed, and rnuSt be geater &#10;Cxjnfdence Diagnostics Flag &#10;Hook &#10;oos &#10;tnes &#10;100 &#10;320 &#10;1000 &#10;Constran one parameter relative to another &#10;v must be greater than &#10;v must be greater than ">
            <a:extLst>
              <a:ext uri="{FF2B5EF4-FFF2-40B4-BE49-F238E27FC236}">
                <a16:creationId xmlns:a16="http://schemas.microsoft.com/office/drawing/2014/main" id="{B997B91C-295E-4EFD-B776-429DACEF5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t="1405" r="1482" b="2231"/>
          <a:stretch/>
        </p:blipFill>
        <p:spPr bwMode="auto">
          <a:xfrm>
            <a:off x="2239433" y="451908"/>
            <a:ext cx="7713134" cy="595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DB0D769-06DB-4AA3-84DD-1E08AE2AE3ED}"/>
              </a:ext>
            </a:extLst>
          </p:cNvPr>
          <p:cNvSpPr/>
          <p:nvPr/>
        </p:nvSpPr>
        <p:spPr>
          <a:xfrm>
            <a:off x="6971239" y="787400"/>
            <a:ext cx="1919818" cy="753534"/>
          </a:xfrm>
          <a:prstGeom prst="wedgeRoundRectCallout">
            <a:avLst>
              <a:gd name="adj1" fmla="val -38602"/>
              <a:gd name="adj2" fmla="val 183044"/>
              <a:gd name="adj3" fmla="val 16667"/>
            </a:avLst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Enter your constant values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15DCD7-F024-496C-926B-E8488DF65E30}"/>
              </a:ext>
            </a:extLst>
          </p:cNvPr>
          <p:cNvSpPr/>
          <p:nvPr/>
        </p:nvSpPr>
        <p:spPr>
          <a:xfrm>
            <a:off x="6890592" y="3749698"/>
            <a:ext cx="1919818" cy="586545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Run analysis</a:t>
            </a:r>
          </a:p>
        </p:txBody>
      </p:sp>
    </p:spTree>
    <p:extLst>
      <p:ext uri="{BB962C8B-B14F-4D97-AF65-F5344CB8AC3E}">
        <p14:creationId xmlns:p14="http://schemas.microsoft.com/office/powerpoint/2010/main" val="2355133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raphPad Prism / .04 - [Rapid dissociation for template.pzf:your &#10;File Edit View Insert Change Arrange Family Window Help &#10;HO C I ipboard &#10;Family &#10;Search results &#10;Data Tables &#10;ii &#10;Info &#10;O Project info I &#10;Results &#10;Nonlin fit of Your data &#10;ss Graphs &#10;Layo uts &#10;Arrange &#10;Your data &#10;Draw &#10;3,200 &#10;2,400 &#10;1,600 &#10;800 &#10;0 &#10;0 &#10;Write &#10;30 &#10;Your data &#10;60 &#10;Time (min) &#10;90 &#10;export &#10;120 &#10;Print &#10;Send LA &#10;:BjfM &#10;-e 320 ">
            <a:extLst>
              <a:ext uri="{FF2B5EF4-FFF2-40B4-BE49-F238E27FC236}">
                <a16:creationId xmlns:a16="http://schemas.microsoft.com/office/drawing/2014/main" id="{856C9692-2667-4177-A05A-DE3A772DE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895" r="755" b="2463"/>
          <a:stretch/>
        </p:blipFill>
        <p:spPr bwMode="auto">
          <a:xfrm>
            <a:off x="2239433" y="454024"/>
            <a:ext cx="7713134" cy="594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623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9 &#10;ıııııııııııııııııııııııııııııııııııııııııııııığıı ">
            <a:extLst>
              <a:ext uri="{FF2B5EF4-FFF2-40B4-BE49-F238E27FC236}">
                <a16:creationId xmlns:a16="http://schemas.microsoft.com/office/drawing/2014/main" id="{AAFD685D-D213-4CE4-87AE-5FEFC71CA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t="1170" r="1145" b="2049"/>
          <a:stretch/>
        </p:blipFill>
        <p:spPr bwMode="auto">
          <a:xfrm>
            <a:off x="2239433" y="451908"/>
            <a:ext cx="7713134" cy="595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47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5885B1-831B-4DC1-BEF3-3B84A7F5FDD4}"/>
              </a:ext>
            </a:extLst>
          </p:cNvPr>
          <p:cNvSpPr/>
          <p:nvPr/>
        </p:nvSpPr>
        <p:spPr>
          <a:xfrm>
            <a:off x="0" y="-4301"/>
            <a:ext cx="12192000" cy="1100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D98997-8FBF-49DE-B84A-892684346F1E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948E69-991A-47C0-9CDC-801493EF2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6269"/>
            <a:ext cx="10972800" cy="715962"/>
          </a:xfrm>
        </p:spPr>
        <p:txBody>
          <a:bodyPr/>
          <a:lstStyle/>
          <a:p>
            <a:r>
              <a:rPr lang="en-US" sz="3200" dirty="0"/>
              <a:t>Summary and further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F408C8-C4F7-4854-A8FB-69507EFB0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66922"/>
            <a:ext cx="10972800" cy="1718314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 err="1"/>
              <a:t>Motulsky</a:t>
            </a:r>
            <a:r>
              <a:rPr lang="en-US" sz="2800" dirty="0"/>
              <a:t> and Mahan method has been adapted to accommodate a rapidly-dissociating competitor.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5C74A9-9834-4E1E-B3AA-A615CE9BBDC6}"/>
              </a:ext>
            </a:extLst>
          </p:cNvPr>
          <p:cNvSpPr txBox="1"/>
          <p:nvPr/>
        </p:nvSpPr>
        <p:spPr>
          <a:xfrm>
            <a:off x="3116772" y="4468409"/>
            <a:ext cx="3465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</a:t>
            </a:r>
            <a:r>
              <a:rPr lang="en-US" dirty="0" err="1"/>
              <a:t>Motulsky</a:t>
            </a:r>
            <a:r>
              <a:rPr lang="en-US" dirty="0"/>
              <a:t> &amp; Mahan paper</a:t>
            </a:r>
          </a:p>
          <a:p>
            <a:r>
              <a:rPr lang="en-US" dirty="0">
                <a:hlinkClick r:id="rId3"/>
              </a:rPr>
              <a:t>Mol </a:t>
            </a:r>
            <a:r>
              <a:rPr lang="en-US" dirty="0" err="1">
                <a:hlinkClick r:id="rId3"/>
              </a:rPr>
              <a:t>Pharmacol</a:t>
            </a:r>
            <a:r>
              <a:rPr lang="en-US" dirty="0">
                <a:hlinkClick r:id="rId3"/>
              </a:rPr>
              <a:t>. 1984; 25(1):1-9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BC5D4C-9145-4CC2-9B59-5BBBFBD09CF4}"/>
              </a:ext>
            </a:extLst>
          </p:cNvPr>
          <p:cNvSpPr txBox="1"/>
          <p:nvPr/>
        </p:nvSpPr>
        <p:spPr>
          <a:xfrm>
            <a:off x="7555609" y="4329910"/>
            <a:ext cx="3283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 &amp; website</a:t>
            </a:r>
          </a:p>
          <a:p>
            <a:r>
              <a:rPr lang="en-US" dirty="0"/>
              <a:t>sam.hoare@pharmechanics.com</a:t>
            </a:r>
          </a:p>
          <a:p>
            <a:r>
              <a:rPr lang="en-US" dirty="0">
                <a:hlinkClick r:id="rId4"/>
              </a:rPr>
              <a:t>www.pharmechanics.com</a:t>
            </a:r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C02D42F-6E44-4A57-BDCA-202A79B75D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238537"/>
              </p:ext>
            </p:extLst>
          </p:nvPr>
        </p:nvGraphicFramePr>
        <p:xfrm>
          <a:off x="1229227" y="438835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9" name="Document" showAsIcon="1" r:id="rId5" imgW="914400" imgH="806400" progId="Word.Document.12">
                  <p:embed/>
                </p:oleObj>
              </mc:Choice>
              <mc:Fallback>
                <p:oleObj name="Document" showAsIcon="1" r:id="rId5" imgW="914400" imgH="806400" progId="Word.Document.12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905C0CBF-047B-4F45-B887-FDE8BB06E4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9227" y="4388350"/>
                        <a:ext cx="914400" cy="8064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12700">
                        <a:solidFill>
                          <a:schemeClr val="accent3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52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raphPad Prism / .04 - [Rapid dissociation for template.pzf:your &#10;File Edit View Insert Change Arrange Family Window Help &#10;HO C I ipboard &#10;Family &#10;Search results &#10;Data Tables &#10;ii &#10;Info &#10;O Project info I &#10;Results &#10;Nonlin fit of Your data &#10;ss Graphs &#10;Layo uts &#10;Arrange &#10;Your data &#10;Draw &#10;3,200 &#10;2,400 &#10;1,600 &#10;800 &#10;0 &#10;0 &#10;Write &#10;30 &#10;Your data &#10;60 &#10;Time (min) &#10;90 &#10;export &#10;120 &#10;Print &#10;Send LA &#10;:BjfM &#10;-e 320 ">
            <a:extLst>
              <a:ext uri="{FF2B5EF4-FFF2-40B4-BE49-F238E27FC236}">
                <a16:creationId xmlns:a16="http://schemas.microsoft.com/office/drawing/2014/main" id="{134A4F8C-BD28-4B06-A330-7C9788A69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895" r="755" b="2463"/>
          <a:stretch/>
        </p:blipFill>
        <p:spPr bwMode="auto">
          <a:xfrm>
            <a:off x="5908568" y="1719780"/>
            <a:ext cx="5298601" cy="408736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83B029-8D41-490C-8FB8-401CEC5D8B19}"/>
              </a:ext>
            </a:extLst>
          </p:cNvPr>
          <p:cNvSpPr/>
          <p:nvPr/>
        </p:nvSpPr>
        <p:spPr>
          <a:xfrm>
            <a:off x="0" y="-4301"/>
            <a:ext cx="12192000" cy="1100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1E4B0D-36D3-44AC-8C07-1D8A4E1E4399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A3FE351-CBB5-4188-B23E-B7DDBED5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7766"/>
            <a:ext cx="10972800" cy="715962"/>
          </a:xfrm>
        </p:spPr>
        <p:txBody>
          <a:bodyPr>
            <a:norm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AC1733-28B4-4180-B6CE-7656DE454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5115"/>
            <a:ext cx="4638879" cy="5165114"/>
          </a:xfrm>
        </p:spPr>
        <p:txBody>
          <a:bodyPr/>
          <a:lstStyle/>
          <a:p>
            <a:r>
              <a:rPr lang="en-US" sz="1900" b="0" dirty="0"/>
              <a:t>The </a:t>
            </a:r>
            <a:r>
              <a:rPr lang="en-US" sz="1900" b="0" dirty="0" err="1"/>
              <a:t>Motulsky</a:t>
            </a:r>
            <a:r>
              <a:rPr lang="en-US" sz="1900" b="0" dirty="0"/>
              <a:t> and Mahan equation has been adapted to accommodate a rapidly-dissociating unlabeled ligand.</a:t>
            </a:r>
          </a:p>
          <a:p>
            <a:endParaRPr lang="en-US" sz="1900" b="0" dirty="0"/>
          </a:p>
          <a:p>
            <a:r>
              <a:rPr lang="en-US" sz="1900" b="0" dirty="0"/>
              <a:t>This equation has been loaded into </a:t>
            </a:r>
            <a:r>
              <a:rPr lang="en-US" sz="1900" b="0" dirty="0">
                <a:hlinkClick r:id="rId3"/>
              </a:rPr>
              <a:t>GraphPad Prism </a:t>
            </a:r>
            <a:r>
              <a:rPr lang="en-US" sz="1900" b="0" dirty="0"/>
              <a:t>in a custom template designed by Pharmechanics.</a:t>
            </a:r>
          </a:p>
          <a:p>
            <a:endParaRPr lang="en-US" sz="1900" b="0" dirty="0"/>
          </a:p>
          <a:p>
            <a:r>
              <a:rPr lang="en-US" sz="1900" b="0" dirty="0"/>
              <a:t>Stimulated by discussions with:</a:t>
            </a:r>
          </a:p>
          <a:p>
            <a:pPr lvl="1"/>
            <a:r>
              <a:rPr lang="en-US" sz="1600" b="0" dirty="0"/>
              <a:t>Beth Fleck, </a:t>
            </a:r>
            <a:r>
              <a:rPr lang="en-US" sz="1600" b="0" dirty="0" err="1"/>
              <a:t>Neurocrine</a:t>
            </a:r>
            <a:r>
              <a:rPr lang="en-US" sz="1600" b="0" dirty="0"/>
              <a:t> Biosciences</a:t>
            </a:r>
          </a:p>
          <a:p>
            <a:pPr lvl="1"/>
            <a:r>
              <a:rPr lang="en-US" sz="1600" b="0" dirty="0"/>
              <a:t>Simeon Ramsey, Pfizer</a:t>
            </a:r>
          </a:p>
          <a:p>
            <a:pPr lvl="1"/>
            <a:r>
              <a:rPr lang="en-US" sz="1600" b="0" dirty="0"/>
              <a:t>Arturo Gonzales Moya, </a:t>
            </a:r>
            <a:r>
              <a:rPr lang="en-US" sz="1600" b="0" dirty="0" err="1"/>
              <a:t>Cisbio</a:t>
            </a:r>
            <a:endParaRPr lang="en-US" sz="1600" b="0" dirty="0"/>
          </a:p>
          <a:p>
            <a:pPr lvl="1"/>
            <a:r>
              <a:rPr lang="en-US" sz="1600" b="0" dirty="0"/>
              <a:t>David Sykes, University of Nottingham</a:t>
            </a:r>
          </a:p>
          <a:p>
            <a:endParaRPr lang="en-US" sz="1900" b="0" dirty="0"/>
          </a:p>
          <a:p>
            <a:r>
              <a:rPr lang="en-US" sz="1900" b="0" dirty="0"/>
              <a:t>We are grateful to Harvey </a:t>
            </a:r>
            <a:r>
              <a:rPr lang="en-US" sz="1900" b="0" dirty="0" err="1"/>
              <a:t>Motulsky</a:t>
            </a:r>
            <a:r>
              <a:rPr lang="en-US" sz="1900" b="0" dirty="0"/>
              <a:t> at GraphPad Software for guidance.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6B0A3B-87D8-4E65-9D2E-1F2321722B4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994" y="5428717"/>
            <a:ext cx="1816701" cy="181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5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DC3B6D-F400-49BC-97C2-D81714E9EDD4}"/>
              </a:ext>
            </a:extLst>
          </p:cNvPr>
          <p:cNvSpPr/>
          <p:nvPr/>
        </p:nvSpPr>
        <p:spPr>
          <a:xfrm>
            <a:off x="0" y="-4301"/>
            <a:ext cx="12192000" cy="1100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6146EB-9B75-491A-B120-C9270536F99F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C149371-ACAC-45A1-B92D-6AB53D9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7756"/>
            <a:ext cx="10972800" cy="715962"/>
          </a:xfrm>
        </p:spPr>
        <p:txBody>
          <a:bodyPr>
            <a:normAutofit/>
          </a:bodyPr>
          <a:lstStyle/>
          <a:p>
            <a:r>
              <a:rPr lang="en-US" sz="3600" dirty="0"/>
              <a:t>Notes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C0DF1E-7C79-47FD-9834-E5F22CA65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655" y="1945499"/>
            <a:ext cx="9950689" cy="4525963"/>
          </a:xfrm>
        </p:spPr>
        <p:txBody>
          <a:bodyPr/>
          <a:lstStyle/>
          <a:p>
            <a:r>
              <a:rPr lang="en-US" sz="2600" dirty="0"/>
              <a:t>The Prism template for data analysis is available </a:t>
            </a:r>
            <a:r>
              <a:rPr lang="en-US" sz="2600" dirty="0">
                <a:hlinkClick r:id="rId2"/>
              </a:rPr>
              <a:t>here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In the template, the equation is loaded in and ready to use.</a:t>
            </a:r>
          </a:p>
          <a:p>
            <a:endParaRPr lang="en-US" sz="2600" dirty="0"/>
          </a:p>
          <a:p>
            <a:r>
              <a:rPr lang="en-US" sz="2600" dirty="0"/>
              <a:t>Questions? Email sam.hoare@pharmechanics.com</a:t>
            </a:r>
          </a:p>
          <a:p>
            <a:endParaRPr lang="en-US" sz="2600" dirty="0"/>
          </a:p>
          <a:p>
            <a:r>
              <a:rPr lang="en-US" sz="2600" dirty="0"/>
              <a:t>The equations are supported by </a:t>
            </a:r>
            <a:r>
              <a:rPr lang="en-US" sz="2600" dirty="0">
                <a:hlinkClick r:id="rId3"/>
              </a:rPr>
              <a:t>Pharmechanics</a:t>
            </a:r>
            <a:r>
              <a:rPr lang="en-US" sz="2600" dirty="0"/>
              <a:t>, not by GraphPad.</a:t>
            </a:r>
          </a:p>
        </p:txBody>
      </p:sp>
    </p:spTree>
    <p:extLst>
      <p:ext uri="{BB962C8B-B14F-4D97-AF65-F5344CB8AC3E}">
        <p14:creationId xmlns:p14="http://schemas.microsoft.com/office/powerpoint/2010/main" val="219613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919B9F-97AB-4FE2-9905-E9D2D742912E}"/>
              </a:ext>
            </a:extLst>
          </p:cNvPr>
          <p:cNvSpPr/>
          <p:nvPr/>
        </p:nvSpPr>
        <p:spPr>
          <a:xfrm>
            <a:off x="0" y="-4301"/>
            <a:ext cx="12192000" cy="1100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0B6FE5-A9DD-4574-8CD7-54D666BA5E63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B4E8C39-6BF5-41DC-B27D-04DD5743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1624"/>
            <a:ext cx="109728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The problem with rapidly-dissociating compounds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4D3C0-1A38-4200-B287-7B4C374EF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299" y="1701806"/>
            <a:ext cx="10299701" cy="4525963"/>
          </a:xfrm>
        </p:spPr>
        <p:txBody>
          <a:bodyPr/>
          <a:lstStyle/>
          <a:p>
            <a:r>
              <a:rPr lang="en-US" sz="2200" b="0" dirty="0"/>
              <a:t>When using the </a:t>
            </a:r>
            <a:r>
              <a:rPr lang="en-US" sz="2200" b="0" dirty="0" err="1"/>
              <a:t>Motulsky</a:t>
            </a:r>
            <a:r>
              <a:rPr lang="en-US" sz="2200" b="0" dirty="0"/>
              <a:t> and Mahan equation, we sometimes see fitting problems with compounds that dissociate rapidly from the receptor.</a:t>
            </a:r>
          </a:p>
          <a:p>
            <a:endParaRPr lang="en-US" sz="2200" b="0" dirty="0"/>
          </a:p>
          <a:p>
            <a:r>
              <a:rPr lang="en-US" sz="2200" b="0" dirty="0"/>
              <a:t>The problems encountered include very large fitted values of the rate constants and very broad confidence intervals, indicating, effectively, a failure of the fit.</a:t>
            </a:r>
          </a:p>
          <a:p>
            <a:endParaRPr lang="en-US" sz="2200" b="0" dirty="0"/>
          </a:p>
          <a:p>
            <a:r>
              <a:rPr lang="en-US" sz="2200" b="0" dirty="0"/>
              <a:t>It would be desirable to have an equation available that can handle rapidly-dissociating compounds, for the purpose of reporting the data from the fit, e.g. in SAR tables.</a:t>
            </a:r>
          </a:p>
          <a:p>
            <a:endParaRPr lang="en-US" sz="2200" b="0" dirty="0"/>
          </a:p>
          <a:p>
            <a:r>
              <a:rPr lang="en-US" sz="2200" b="0" dirty="0"/>
              <a:t>Here an equation is loaded into Prism that determines the Ki of unlabeled compounds that dissociate rapidly from the receptor.</a:t>
            </a:r>
          </a:p>
          <a:p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38619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C14C7F0-E9B8-481C-8707-EC5D5B4E422B}"/>
              </a:ext>
            </a:extLst>
          </p:cNvPr>
          <p:cNvSpPr/>
          <p:nvPr/>
        </p:nvSpPr>
        <p:spPr>
          <a:xfrm>
            <a:off x="0" y="-4300"/>
            <a:ext cx="12192000" cy="838274"/>
          </a:xfrm>
          <a:prstGeom prst="rect">
            <a:avLst/>
          </a:prstGeom>
          <a:solidFill>
            <a:srgbClr val="D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BE51E-F5ED-4636-AF38-8F32B980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Example: Dissociation t</a:t>
            </a:r>
            <a:r>
              <a:rPr lang="en-US" sz="3200" baseline="-25000" dirty="0"/>
              <a:t>1/2</a:t>
            </a:r>
            <a:r>
              <a:rPr lang="en-US" sz="3200" dirty="0"/>
              <a:t> of 4 seconds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BA2D3BE-4695-44D8-91E2-133AE384B4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489682"/>
              </p:ext>
            </p:extLst>
          </p:nvPr>
        </p:nvGraphicFramePr>
        <p:xfrm>
          <a:off x="1499698" y="1057275"/>
          <a:ext cx="6867525" cy="564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7" name="Prism 7" r:id="rId3" imgW="8176161" imgH="6723160" progId="Prism7.Document">
                  <p:embed/>
                </p:oleObj>
              </mc:Choice>
              <mc:Fallback>
                <p:oleObj name="Prism 7" r:id="rId3" imgW="8176161" imgH="6723160" progId="Prism7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BA2D3BE-4695-44D8-91E2-133AE384B4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9698" y="1057275"/>
                        <a:ext cx="6867525" cy="564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0A5F395B-8D9D-48BE-B5C8-A9F845CC0390}"/>
              </a:ext>
            </a:extLst>
          </p:cNvPr>
          <p:cNvSpPr txBox="1"/>
          <p:nvPr/>
        </p:nvSpPr>
        <p:spPr>
          <a:xfrm>
            <a:off x="8793306" y="1371043"/>
            <a:ext cx="2397131" cy="246221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/>
              <a:t>Simulated data</a:t>
            </a:r>
          </a:p>
          <a:p>
            <a:r>
              <a:rPr lang="en-US" sz="1400" dirty="0"/>
              <a:t>Simulation parameters:</a:t>
            </a:r>
          </a:p>
          <a:p>
            <a:pPr defTabSz="227013"/>
            <a:r>
              <a:rPr lang="en-US" sz="1400" dirty="0"/>
              <a:t>	K1, 5 </a:t>
            </a:r>
            <a:r>
              <a:rPr lang="en-US" sz="1400" dirty="0">
                <a:sym typeface="Symbol" panose="05050102010706020507" pitchFamily="18" charset="2"/>
              </a:rPr>
              <a:t> 10</a:t>
            </a:r>
            <a:r>
              <a:rPr lang="en-US" sz="1400" baseline="30000" dirty="0">
                <a:sym typeface="Symbol" panose="05050102010706020507" pitchFamily="18" charset="2"/>
              </a:rPr>
              <a:t>7</a:t>
            </a:r>
            <a:r>
              <a:rPr lang="en-US" sz="1400" dirty="0">
                <a:sym typeface="Symbol" panose="05050102010706020507" pitchFamily="18" charset="2"/>
              </a:rPr>
              <a:t> M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  <a:r>
              <a:rPr lang="en-US" sz="1400" dirty="0">
                <a:sym typeface="Symbol" panose="05050102010706020507" pitchFamily="18" charset="2"/>
              </a:rPr>
              <a:t>min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  <a:endParaRPr lang="en-US" sz="1400" dirty="0">
              <a:sym typeface="Symbol" panose="05050102010706020507" pitchFamily="18" charset="2"/>
            </a:endParaRP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L, 1 </a:t>
            </a:r>
            <a:r>
              <a:rPr lang="en-US" sz="1400" dirty="0" err="1">
                <a:sym typeface="Symbol" panose="05050102010706020507" pitchFamily="18" charset="2"/>
              </a:rPr>
              <a:t>nM</a:t>
            </a:r>
            <a:endParaRPr lang="en-US" sz="1400" dirty="0">
              <a:sym typeface="Symbol" panose="05050102010706020507" pitchFamily="18" charset="2"/>
            </a:endParaRP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K2, 0.03 min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K3, </a:t>
            </a:r>
            <a:r>
              <a:rPr lang="en-US" sz="1400" dirty="0"/>
              <a:t>1 </a:t>
            </a:r>
            <a:r>
              <a:rPr lang="en-US" sz="1400" dirty="0">
                <a:sym typeface="Symbol" panose="05050102010706020507" pitchFamily="18" charset="2"/>
              </a:rPr>
              <a:t> 10</a:t>
            </a:r>
            <a:r>
              <a:rPr lang="en-US" sz="1400" baseline="30000" dirty="0">
                <a:sym typeface="Symbol" panose="05050102010706020507" pitchFamily="18" charset="2"/>
              </a:rPr>
              <a:t>8</a:t>
            </a:r>
            <a:r>
              <a:rPr lang="en-US" sz="1400" dirty="0">
                <a:sym typeface="Symbol" panose="05050102010706020507" pitchFamily="18" charset="2"/>
              </a:rPr>
              <a:t> M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  <a:r>
              <a:rPr lang="en-US" sz="1400" dirty="0">
                <a:sym typeface="Symbol" panose="05050102010706020507" pitchFamily="18" charset="2"/>
              </a:rPr>
              <a:t>min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  <a:endParaRPr lang="en-US" sz="1400" dirty="0">
              <a:sym typeface="Symbol" panose="05050102010706020507" pitchFamily="18" charset="2"/>
            </a:endParaRP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K4, 10 min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  <a:r>
              <a:rPr lang="en-US" sz="1400" dirty="0">
                <a:sym typeface="Symbol" panose="05050102010706020507" pitchFamily="18" charset="2"/>
              </a:rPr>
              <a:t> (t</a:t>
            </a:r>
            <a:r>
              <a:rPr lang="en-US" sz="1400" baseline="-25000" dirty="0">
                <a:sym typeface="Symbol" panose="05050102010706020507" pitchFamily="18" charset="2"/>
              </a:rPr>
              <a:t>1/2</a:t>
            </a:r>
            <a:r>
              <a:rPr lang="en-US" sz="1400" dirty="0">
                <a:sym typeface="Symbol" panose="05050102010706020507" pitchFamily="18" charset="2"/>
              </a:rPr>
              <a:t>, 4 sec)</a:t>
            </a:r>
            <a:endParaRPr lang="en-US" sz="1400" baseline="30000" dirty="0">
              <a:sym typeface="Symbol" panose="05050102010706020507" pitchFamily="18" charset="2"/>
            </a:endParaRP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Ki, 100 </a:t>
            </a:r>
            <a:r>
              <a:rPr lang="en-US" sz="1400" dirty="0" err="1">
                <a:sym typeface="Symbol" panose="05050102010706020507" pitchFamily="18" charset="2"/>
              </a:rPr>
              <a:t>nM</a:t>
            </a:r>
            <a:endParaRPr lang="en-US" sz="1400" dirty="0">
              <a:sym typeface="Symbol" panose="05050102010706020507" pitchFamily="18" charset="2"/>
            </a:endParaRP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</a:t>
            </a:r>
            <a:r>
              <a:rPr lang="en-US" sz="1400" dirty="0" err="1">
                <a:sym typeface="Symbol" panose="05050102010706020507" pitchFamily="18" charset="2"/>
              </a:rPr>
              <a:t>Bmax</a:t>
            </a:r>
            <a:r>
              <a:rPr lang="en-US" sz="1400" dirty="0">
                <a:sym typeface="Symbol" panose="05050102010706020507" pitchFamily="18" charset="2"/>
              </a:rPr>
              <a:t>, 4,000 </a:t>
            </a:r>
            <a:r>
              <a:rPr lang="en-US" sz="1400" dirty="0" err="1">
                <a:sym typeface="Symbol" panose="05050102010706020507" pitchFamily="18" charset="2"/>
              </a:rPr>
              <a:t>cpm</a:t>
            </a:r>
            <a:endParaRPr lang="en-US" sz="1400" dirty="0">
              <a:sym typeface="Symbol" panose="05050102010706020507" pitchFamily="18" charset="2"/>
            </a:endParaRPr>
          </a:p>
          <a:p>
            <a:r>
              <a:rPr lang="en-US" sz="1400" dirty="0"/>
              <a:t>Duplicates</a:t>
            </a:r>
          </a:p>
          <a:p>
            <a:r>
              <a:rPr lang="en-US" sz="1400" dirty="0" err="1"/>
              <a:t>Guassian</a:t>
            </a:r>
            <a:r>
              <a:rPr lang="en-US" sz="1400" dirty="0"/>
              <a:t> error with CV of 12%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B650D21-C820-4E2D-8E0A-9055448AFCF3}"/>
              </a:ext>
            </a:extLst>
          </p:cNvPr>
          <p:cNvSpPr/>
          <p:nvPr/>
        </p:nvSpPr>
        <p:spPr>
          <a:xfrm>
            <a:off x="6911845" y="4129417"/>
            <a:ext cx="1725738" cy="408623"/>
          </a:xfrm>
          <a:prstGeom prst="wedgeRoundRectCallout">
            <a:avLst>
              <a:gd name="adj1" fmla="val -43505"/>
              <a:gd name="adj2" fmla="val 150507"/>
              <a:gd name="adj3" fmla="val 16667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Ambiguous fit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2B455D3-CD7E-495D-ABA4-0F180A0FC6A7}"/>
              </a:ext>
            </a:extLst>
          </p:cNvPr>
          <p:cNvSpPr/>
          <p:nvPr/>
        </p:nvSpPr>
        <p:spPr>
          <a:xfrm>
            <a:off x="8362497" y="4699822"/>
            <a:ext cx="2103348" cy="408623"/>
          </a:xfrm>
          <a:prstGeom prst="wedgeRoundRectCallout">
            <a:avLst>
              <a:gd name="adj1" fmla="val -55648"/>
              <a:gd name="adj2" fmla="val 169825"/>
              <a:gd name="adj3" fmla="val 16667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Unrealistic K3 value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31D6466-AD3F-4F45-9D8E-B1D0DDD40674}"/>
              </a:ext>
            </a:extLst>
          </p:cNvPr>
          <p:cNvSpPr/>
          <p:nvPr/>
        </p:nvSpPr>
        <p:spPr>
          <a:xfrm>
            <a:off x="8901702" y="5359348"/>
            <a:ext cx="2180340" cy="408623"/>
          </a:xfrm>
          <a:prstGeom prst="wedgeRoundRectCallout">
            <a:avLst>
              <a:gd name="adj1" fmla="val -95925"/>
              <a:gd name="adj2" fmla="val 80746"/>
              <a:gd name="adj3" fmla="val 16667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Unrealistic K4 value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FAD73BD-A2AB-40CB-A03F-47129A841736}"/>
              </a:ext>
            </a:extLst>
          </p:cNvPr>
          <p:cNvSpPr/>
          <p:nvPr/>
        </p:nvSpPr>
        <p:spPr>
          <a:xfrm>
            <a:off x="9136336" y="5970113"/>
            <a:ext cx="2334242" cy="715089"/>
          </a:xfrm>
          <a:prstGeom prst="wedgeRoundRectCallout">
            <a:avLst>
              <a:gd name="adj1" fmla="val -94108"/>
              <a:gd name="adj2" fmla="val 11903"/>
              <a:gd name="adj3" fmla="val 16667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Very large standard error values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0AA0CC-5546-45FF-B4FB-66A6974A09BF}"/>
              </a:ext>
            </a:extLst>
          </p:cNvPr>
          <p:cNvCxnSpPr>
            <a:cxnSpLocks/>
          </p:cNvCxnSpPr>
          <p:nvPr/>
        </p:nvCxnSpPr>
        <p:spPr>
          <a:xfrm>
            <a:off x="0" y="833974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58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4DC7B2-D359-4D1C-B981-1C6BE7CF5629}"/>
              </a:ext>
            </a:extLst>
          </p:cNvPr>
          <p:cNvSpPr/>
          <p:nvPr/>
        </p:nvSpPr>
        <p:spPr>
          <a:xfrm>
            <a:off x="0" y="-4300"/>
            <a:ext cx="12192000" cy="838274"/>
          </a:xfrm>
          <a:prstGeom prst="rect">
            <a:avLst/>
          </a:prstGeom>
          <a:solidFill>
            <a:srgbClr val="DC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0A3F2E-4328-45A2-85DE-8C5B148BEB76}"/>
              </a:ext>
            </a:extLst>
          </p:cNvPr>
          <p:cNvCxnSpPr>
            <a:cxnSpLocks/>
          </p:cNvCxnSpPr>
          <p:nvPr/>
        </p:nvCxnSpPr>
        <p:spPr>
          <a:xfrm>
            <a:off x="0" y="833974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221D1EC-551B-4C2D-9BE2-0F8775EC2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28556"/>
              </p:ext>
            </p:extLst>
          </p:nvPr>
        </p:nvGraphicFramePr>
        <p:xfrm>
          <a:off x="1598092" y="1058333"/>
          <a:ext cx="7129347" cy="5403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1" name="Prism 7" r:id="rId3" imgW="8487318" imgH="6432242" progId="Prism7.Document">
                  <p:embed/>
                </p:oleObj>
              </mc:Choice>
              <mc:Fallback>
                <p:oleObj name="Prism 7" r:id="rId3" imgW="8487318" imgH="6432242" progId="Prism7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221D1EC-551B-4C2D-9BE2-0F8775EC27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8092" y="1058333"/>
                        <a:ext cx="7129347" cy="5403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3195B7B-20BA-4FCD-B023-BF997ACA1350}"/>
              </a:ext>
            </a:extLst>
          </p:cNvPr>
          <p:cNvSpPr/>
          <p:nvPr/>
        </p:nvSpPr>
        <p:spPr>
          <a:xfrm>
            <a:off x="6388607" y="4118249"/>
            <a:ext cx="2064327" cy="408623"/>
          </a:xfrm>
          <a:prstGeom prst="wedgeRoundRectCallout">
            <a:avLst>
              <a:gd name="adj1" fmla="val -37644"/>
              <a:gd name="adj2" fmla="val 163386"/>
              <a:gd name="adj3" fmla="val 16667"/>
            </a:avLst>
          </a:prstGeom>
          <a:solidFill>
            <a:schemeClr val="bg1"/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Unambiguous fit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EE68AEB-0493-46FD-AEED-375947DF18E3}"/>
              </a:ext>
            </a:extLst>
          </p:cNvPr>
          <p:cNvSpPr/>
          <p:nvPr/>
        </p:nvSpPr>
        <p:spPr>
          <a:xfrm>
            <a:off x="8766907" y="4255085"/>
            <a:ext cx="2642706" cy="715089"/>
          </a:xfrm>
          <a:prstGeom prst="wedgeRoundRectCallout">
            <a:avLst>
              <a:gd name="adj1" fmla="val -58984"/>
              <a:gd name="adj2" fmla="val 126896"/>
              <a:gd name="adj3" fmla="val 16667"/>
            </a:avLst>
          </a:prstGeom>
          <a:solidFill>
            <a:schemeClr val="bg1"/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Realistic Ki value, close to simulation value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CFB078C-9AB9-4693-89D6-82D577550455}"/>
              </a:ext>
            </a:extLst>
          </p:cNvPr>
          <p:cNvSpPr/>
          <p:nvPr/>
        </p:nvSpPr>
        <p:spPr>
          <a:xfrm>
            <a:off x="9172776" y="5519446"/>
            <a:ext cx="2236837" cy="715089"/>
          </a:xfrm>
          <a:prstGeom prst="wedgeRoundRectCallout">
            <a:avLst>
              <a:gd name="adj1" fmla="val -79847"/>
              <a:gd name="adj2" fmla="val 42260"/>
              <a:gd name="adj3" fmla="val 16667"/>
            </a:avLst>
          </a:prstGeom>
          <a:solidFill>
            <a:schemeClr val="bg1"/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Acceptable standard error value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C2D22CC-FED6-4543-8F80-1123F6F2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Improvement with rapid competitor equation</a:t>
            </a:r>
          </a:p>
        </p:txBody>
      </p:sp>
      <p:sp useBgFill="1">
        <p:nvSpPr>
          <p:cNvPr id="10" name="TextBox 9">
            <a:extLst>
              <a:ext uri="{FF2B5EF4-FFF2-40B4-BE49-F238E27FC236}">
                <a16:creationId xmlns:a16="http://schemas.microsoft.com/office/drawing/2014/main" id="{517F61DD-56D6-4CFE-9061-869AFF9E9A50}"/>
              </a:ext>
            </a:extLst>
          </p:cNvPr>
          <p:cNvSpPr txBox="1"/>
          <p:nvPr/>
        </p:nvSpPr>
        <p:spPr>
          <a:xfrm>
            <a:off x="8793306" y="1371043"/>
            <a:ext cx="2397131" cy="246221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/>
              <a:t>Simulated data</a:t>
            </a:r>
          </a:p>
          <a:p>
            <a:r>
              <a:rPr lang="en-US" sz="1400" dirty="0"/>
              <a:t>Simulation parameters:</a:t>
            </a:r>
          </a:p>
          <a:p>
            <a:pPr defTabSz="227013"/>
            <a:r>
              <a:rPr lang="en-US" sz="1400" dirty="0"/>
              <a:t>	K1, 5 </a:t>
            </a:r>
            <a:r>
              <a:rPr lang="en-US" sz="1400" dirty="0">
                <a:sym typeface="Symbol" panose="05050102010706020507" pitchFamily="18" charset="2"/>
              </a:rPr>
              <a:t> 10</a:t>
            </a:r>
            <a:r>
              <a:rPr lang="en-US" sz="1400" baseline="30000" dirty="0">
                <a:sym typeface="Symbol" panose="05050102010706020507" pitchFamily="18" charset="2"/>
              </a:rPr>
              <a:t>7</a:t>
            </a:r>
            <a:r>
              <a:rPr lang="en-US" sz="1400" dirty="0">
                <a:sym typeface="Symbol" panose="05050102010706020507" pitchFamily="18" charset="2"/>
              </a:rPr>
              <a:t> M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  <a:r>
              <a:rPr lang="en-US" sz="1400" dirty="0">
                <a:sym typeface="Symbol" panose="05050102010706020507" pitchFamily="18" charset="2"/>
              </a:rPr>
              <a:t>min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  <a:endParaRPr lang="en-US" sz="1400" dirty="0">
              <a:sym typeface="Symbol" panose="05050102010706020507" pitchFamily="18" charset="2"/>
            </a:endParaRP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L, 1 </a:t>
            </a:r>
            <a:r>
              <a:rPr lang="en-US" sz="1400" dirty="0" err="1">
                <a:sym typeface="Symbol" panose="05050102010706020507" pitchFamily="18" charset="2"/>
              </a:rPr>
              <a:t>nM</a:t>
            </a:r>
            <a:endParaRPr lang="en-US" sz="1400" dirty="0">
              <a:sym typeface="Symbol" panose="05050102010706020507" pitchFamily="18" charset="2"/>
            </a:endParaRP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K2, 0.03 min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K3, </a:t>
            </a:r>
            <a:r>
              <a:rPr lang="en-US" sz="1400" dirty="0"/>
              <a:t>1 </a:t>
            </a:r>
            <a:r>
              <a:rPr lang="en-US" sz="1400" dirty="0">
                <a:sym typeface="Symbol" panose="05050102010706020507" pitchFamily="18" charset="2"/>
              </a:rPr>
              <a:t> 10</a:t>
            </a:r>
            <a:r>
              <a:rPr lang="en-US" sz="1400" baseline="30000" dirty="0">
                <a:sym typeface="Symbol" panose="05050102010706020507" pitchFamily="18" charset="2"/>
              </a:rPr>
              <a:t>8</a:t>
            </a:r>
            <a:r>
              <a:rPr lang="en-US" sz="1400" dirty="0">
                <a:sym typeface="Symbol" panose="05050102010706020507" pitchFamily="18" charset="2"/>
              </a:rPr>
              <a:t> M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  <a:r>
              <a:rPr lang="en-US" sz="1400" dirty="0">
                <a:sym typeface="Symbol" panose="05050102010706020507" pitchFamily="18" charset="2"/>
              </a:rPr>
              <a:t>min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  <a:endParaRPr lang="en-US" sz="1400" dirty="0">
              <a:sym typeface="Symbol" panose="05050102010706020507" pitchFamily="18" charset="2"/>
            </a:endParaRP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K4, 10 min</a:t>
            </a:r>
            <a:r>
              <a:rPr lang="en-US" sz="1400" baseline="30000" dirty="0">
                <a:sym typeface="Symbol" panose="05050102010706020507" pitchFamily="18" charset="2"/>
              </a:rPr>
              <a:t>-1</a:t>
            </a:r>
            <a:r>
              <a:rPr lang="en-US" sz="1400" dirty="0">
                <a:sym typeface="Symbol" panose="05050102010706020507" pitchFamily="18" charset="2"/>
              </a:rPr>
              <a:t> (t</a:t>
            </a:r>
            <a:r>
              <a:rPr lang="en-US" sz="1400" baseline="-25000" dirty="0">
                <a:sym typeface="Symbol" panose="05050102010706020507" pitchFamily="18" charset="2"/>
              </a:rPr>
              <a:t>1/2</a:t>
            </a:r>
            <a:r>
              <a:rPr lang="en-US" sz="1400" dirty="0">
                <a:sym typeface="Symbol" panose="05050102010706020507" pitchFamily="18" charset="2"/>
              </a:rPr>
              <a:t>, 4 sec)</a:t>
            </a:r>
            <a:endParaRPr lang="en-US" sz="1400" baseline="30000" dirty="0">
              <a:sym typeface="Symbol" panose="05050102010706020507" pitchFamily="18" charset="2"/>
            </a:endParaRP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Ki, 100 </a:t>
            </a:r>
            <a:r>
              <a:rPr lang="en-US" sz="1400" dirty="0" err="1">
                <a:sym typeface="Symbol" panose="05050102010706020507" pitchFamily="18" charset="2"/>
              </a:rPr>
              <a:t>nM</a:t>
            </a:r>
            <a:endParaRPr lang="en-US" sz="1400" dirty="0">
              <a:sym typeface="Symbol" panose="05050102010706020507" pitchFamily="18" charset="2"/>
            </a:endParaRPr>
          </a:p>
          <a:p>
            <a:pPr defTabSz="227013"/>
            <a:r>
              <a:rPr lang="en-US" sz="1400" dirty="0">
                <a:sym typeface="Symbol" panose="05050102010706020507" pitchFamily="18" charset="2"/>
              </a:rPr>
              <a:t>	</a:t>
            </a:r>
            <a:r>
              <a:rPr lang="en-US" sz="1400" dirty="0" err="1">
                <a:sym typeface="Symbol" panose="05050102010706020507" pitchFamily="18" charset="2"/>
              </a:rPr>
              <a:t>Bmax</a:t>
            </a:r>
            <a:r>
              <a:rPr lang="en-US" sz="1400" dirty="0">
                <a:sym typeface="Symbol" panose="05050102010706020507" pitchFamily="18" charset="2"/>
              </a:rPr>
              <a:t>, 4,000 </a:t>
            </a:r>
            <a:r>
              <a:rPr lang="en-US" sz="1400" dirty="0" err="1">
                <a:sym typeface="Symbol" panose="05050102010706020507" pitchFamily="18" charset="2"/>
              </a:rPr>
              <a:t>cpm</a:t>
            </a:r>
            <a:endParaRPr lang="en-US" sz="1400" dirty="0">
              <a:sym typeface="Symbol" panose="05050102010706020507" pitchFamily="18" charset="2"/>
            </a:endParaRPr>
          </a:p>
          <a:p>
            <a:r>
              <a:rPr lang="en-US" sz="1400" dirty="0"/>
              <a:t>Duplicates</a:t>
            </a:r>
          </a:p>
          <a:p>
            <a:r>
              <a:rPr lang="en-US" sz="1400" dirty="0" err="1"/>
              <a:t>Guassian</a:t>
            </a:r>
            <a:r>
              <a:rPr lang="en-US" sz="1400" dirty="0"/>
              <a:t> error with CV of 12%</a:t>
            </a:r>
          </a:p>
        </p:txBody>
      </p:sp>
    </p:spTree>
    <p:extLst>
      <p:ext uri="{BB962C8B-B14F-4D97-AF65-F5344CB8AC3E}">
        <p14:creationId xmlns:p14="http://schemas.microsoft.com/office/powerpoint/2010/main" val="361717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5AAB0C-8DB4-470B-8FD5-FDA6C9E47152}"/>
              </a:ext>
            </a:extLst>
          </p:cNvPr>
          <p:cNvSpPr/>
          <p:nvPr/>
        </p:nvSpPr>
        <p:spPr>
          <a:xfrm>
            <a:off x="0" y="-4301"/>
            <a:ext cx="12192000" cy="1100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00D52E-1DD1-4889-BA23-D325630FBED3}"/>
              </a:ext>
            </a:extLst>
          </p:cNvPr>
          <p:cNvCxnSpPr>
            <a:cxnSpLocks/>
          </p:cNvCxnSpPr>
          <p:nvPr/>
        </p:nvCxnSpPr>
        <p:spPr>
          <a:xfrm>
            <a:off x="0" y="109644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  <a:alpha val="50000"/>
              </a:schemeClr>
            </a:soli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3756532-C5D6-40CD-A4FA-4349146A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4700"/>
            <a:ext cx="10972800" cy="715962"/>
          </a:xfrm>
        </p:spPr>
        <p:txBody>
          <a:bodyPr>
            <a:normAutofit/>
          </a:bodyPr>
          <a:lstStyle/>
          <a:p>
            <a:r>
              <a:rPr lang="en-US" sz="3600" dirty="0"/>
              <a:t>Using the new equation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E746F334-27EF-4429-A8B8-982F154D5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780" y="1914492"/>
            <a:ext cx="9964439" cy="452596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2600" dirty="0"/>
              <a:t>Download and open “[Pharmechanics] New kinetics of competitive binding equations” from </a:t>
            </a:r>
            <a:r>
              <a:rPr lang="en-US" sz="2600" dirty="0">
                <a:hlinkClick r:id="rId2"/>
              </a:rPr>
              <a:t>here</a:t>
            </a:r>
            <a:r>
              <a:rPr lang="en-US" sz="2600" dirty="0"/>
              <a:t>.</a:t>
            </a:r>
            <a:endParaRPr lang="en-US" sz="2600" dirty="0">
              <a:highlight>
                <a:srgbClr val="FFFF00"/>
              </a:highlight>
            </a:endParaRPr>
          </a:p>
          <a:p>
            <a:pPr>
              <a:spcAft>
                <a:spcPts val="2400"/>
              </a:spcAft>
            </a:pPr>
            <a:r>
              <a:rPr lang="en-US" sz="2600" dirty="0"/>
              <a:t>The new equations are used in the same way as the “Kinetics of competitive binding” equation.</a:t>
            </a:r>
          </a:p>
          <a:p>
            <a:pPr>
              <a:spcAft>
                <a:spcPts val="2400"/>
              </a:spcAft>
            </a:pPr>
            <a:r>
              <a:rPr lang="en-US" sz="2600" dirty="0"/>
              <a:t>See following slides for screen clippings</a:t>
            </a:r>
          </a:p>
        </p:txBody>
      </p:sp>
    </p:spTree>
    <p:extLst>
      <p:ext uri="{BB962C8B-B14F-4D97-AF65-F5344CB8AC3E}">
        <p14:creationId xmlns:p14="http://schemas.microsoft.com/office/powerpoint/2010/main" val="256089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raphPad Prism / .04 - llPharmechanicsl New kinetics of competitive binding competitor] &#10;File Edit View Insert Change Arrange Family Window Help &#10;Undo ClicOard &#10;Family &#10;Search results &#10;Data Tables &#10;Pre-incubation with unlabeled ligand &#10;pre-incubation with labeled ligand &#10;Competitor pre-incubation and washout &#10;Info &#10;O Project info I &#10;Results &#10;Nonlin fit of Rapidly-dissociating competitor &#10;Nonlin fit of Pre-incubation with unlabeled ligand &#10;-e Nonlin fit of Pre-incubation with labeled figand &#10;Nonlin fit of Competitor pre-incubation and washout &#10;Graphs &#10;Rapidly-dissociating competitor &#10;Pre-incubation with unlabeled ligand &#10;-e Pre-incubation with labeled ligand &#10;Competitor pre-incubation and washout &#10;Layo utS &#10;Arrange &#10;Draw &#10;Write &#10;Print &#10;LA &#10;üiL± &#10;c &#10;Time &#10;Rapidly•dissociating competitor ">
            <a:extLst>
              <a:ext uri="{FF2B5EF4-FFF2-40B4-BE49-F238E27FC236}">
                <a16:creationId xmlns:a16="http://schemas.microsoft.com/office/drawing/2014/main" id="{DAFC2336-4F51-43A2-B1AF-F527902E3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916" r="965" b="953"/>
          <a:stretch/>
        </p:blipFill>
        <p:spPr bwMode="auto">
          <a:xfrm>
            <a:off x="2239433" y="454025"/>
            <a:ext cx="7713134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C62845C-F300-4EDC-AB2D-14FD9D8E1EF3}"/>
              </a:ext>
            </a:extLst>
          </p:cNvPr>
          <p:cNvSpPr/>
          <p:nvPr/>
        </p:nvSpPr>
        <p:spPr>
          <a:xfrm>
            <a:off x="459316" y="829733"/>
            <a:ext cx="2258483" cy="838197"/>
          </a:xfrm>
          <a:prstGeom prst="wedgeRoundRectCallout">
            <a:avLst>
              <a:gd name="adj1" fmla="val 42176"/>
              <a:gd name="adj2" fmla="val 138258"/>
              <a:gd name="adj3" fmla="val 16667"/>
            </a:avLst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Select the equation you want</a:t>
            </a:r>
          </a:p>
        </p:txBody>
      </p:sp>
    </p:spTree>
    <p:extLst>
      <p:ext uri="{BB962C8B-B14F-4D97-AF65-F5344CB8AC3E}">
        <p14:creationId xmlns:p14="http://schemas.microsoft.com/office/powerpoint/2010/main" val="2160015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raphPad Prism 7 .N (Pharmechanißl New kinetics Of competitive binding equations.pzfrNonlin fit Of Rapidlydissociating competitor] &#10;File Edit View Insert Change Arrange Family Window Help &#10;x &#10;Change Draw &#10;'v'Vrite &#10;pmt &#10;*New. &#10;• —Analyze &#10;L_ti Family &#10;Search results &#10;Data Tables &#10;Rapidly-dissociating competitor &#10;Pre-incubation with unlabeled ligand &#10;Pre-incubation With labeled ligand &#10;Competitor pre-incubation and washout &#10;Info &#10;Project info I &#10;Results &#10;Nonlin fit of Rapidly-dissociating competitor &#10;Nonlin fit Of Pre-incubation with unlabeled ligand &#10;Nonlin fit of Pre-incubation with labeled ligand &#10;Nonfin fit of Competitor pre-incubation and washout &#10;Graphs &#10;Rapidly-dissociating competitor &#10;Pre-incubation with unlabeled ligand &#10;Pre-incubation with labeled ligand &#10;Competitor pre-incubation and washout &#10;Nonlin fit &#10;[Pharmechanics] Kinetics of compebtive binding, rapid compebtor dissociati &#10;12 &#10;14 &#10;15 &#10;17 &#10;19 &#10;22 &#10;25 &#10;26 &#10;Best-fit values &#10;Std Error &#10;Cockiness Of Fit &#10;Degrees of Freedcm &#10;R square &#10;Absolute Sum Of Squares &#10;Constraints &#10;Number of points &#10;# X values &#10;# Y values anatyzed &#10;Nonlin fit Of conu_Etitor &#10;oog &#10;1429e-023 &#10;5924e-013 &#10;T316e-022 &#10;K' &gt; O and shared &#10;Kl 50000000 &#10;K2;oog &#10;Bmax 0 and shared &#10;ot results &#10;oog &#10;1429e-023 &#10;5924e-013 &#10;K' &gt; O and shared &#10;Kl 50000000 &#10;K2;oog &#10;Bmax 0 and shared &#10;oog &#10;142-9e-023 &#10;5924e-013 &#10;4754e-022 &#10;1=100 &#10;K' &gt; O and shared &#10;K2;oog &#10;Bmax 0 and share ">
            <a:extLst>
              <a:ext uri="{FF2B5EF4-FFF2-40B4-BE49-F238E27FC236}">
                <a16:creationId xmlns:a16="http://schemas.microsoft.com/office/drawing/2014/main" id="{BD2D4B67-29D7-4CCA-A731-B29395E29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t="1041" r="1012" b="1365"/>
          <a:stretch/>
        </p:blipFill>
        <p:spPr bwMode="auto">
          <a:xfrm>
            <a:off x="2240491" y="452967"/>
            <a:ext cx="7711017" cy="595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74C3702-D9E9-4B22-8C77-798F8A6B0406}"/>
              </a:ext>
            </a:extLst>
          </p:cNvPr>
          <p:cNvSpPr/>
          <p:nvPr/>
        </p:nvSpPr>
        <p:spPr>
          <a:xfrm>
            <a:off x="5877982" y="2548471"/>
            <a:ext cx="2258483" cy="550330"/>
          </a:xfrm>
          <a:prstGeom prst="wedgeRoundRectCallout">
            <a:avLst>
              <a:gd name="adj1" fmla="val -77411"/>
              <a:gd name="adj2" fmla="val -267959"/>
              <a:gd name="adj3" fmla="val 16667"/>
            </a:avLst>
          </a:prstGeom>
          <a:solidFill>
            <a:schemeClr val="bg1"/>
          </a:solidFill>
          <a:ln w="31750">
            <a:solidFill>
              <a:srgbClr val="6E6E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Click this icon</a:t>
            </a:r>
          </a:p>
        </p:txBody>
      </p:sp>
    </p:spTree>
    <p:extLst>
      <p:ext uri="{BB962C8B-B14F-4D97-AF65-F5344CB8AC3E}">
        <p14:creationId xmlns:p14="http://schemas.microsoft.com/office/powerpoint/2010/main" val="3310423671"/>
      </p:ext>
    </p:extLst>
  </p:cSld>
  <p:clrMapOvr>
    <a:masterClrMapping/>
  </p:clrMapOvr>
</p:sld>
</file>

<file path=ppt/theme/theme1.xml><?xml version="1.0" encoding="utf-8"?>
<a:theme xmlns:a="http://schemas.openxmlformats.org/drawingml/2006/main" name="Phamechanic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amechanics theme" id="{5A351278-949E-4032-B33C-A3EC1ACB8D4E}" vid="{D8C90B57-1A14-4DA1-A030-0094AFAB4A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Phamechanics theme</Template>
  <TotalTime>4822</TotalTime>
  <Words>488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Wingdings</vt:lpstr>
      <vt:lpstr>Phamechanics theme</vt:lpstr>
      <vt:lpstr>Prism 7</vt:lpstr>
      <vt:lpstr>Document</vt:lpstr>
      <vt:lpstr>Extending the Motulsky &amp; Mahan Method: Rapidly-dissociating compounds</vt:lpstr>
      <vt:lpstr>Outline</vt:lpstr>
      <vt:lpstr>Notes</vt:lpstr>
      <vt:lpstr>The problem with rapidly-dissociating compounds</vt:lpstr>
      <vt:lpstr>Example: Dissociation t1/2 of 4 seconds</vt:lpstr>
      <vt:lpstr>Improvement with rapid competitor equation</vt:lpstr>
      <vt:lpstr>Using the new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Hoare</dc:creator>
  <cp:lastModifiedBy>Samuel Hoare</cp:lastModifiedBy>
  <cp:revision>228</cp:revision>
  <dcterms:created xsi:type="dcterms:W3CDTF">2017-12-06T12:52:53Z</dcterms:created>
  <dcterms:modified xsi:type="dcterms:W3CDTF">2018-10-17T15:21:11Z</dcterms:modified>
</cp:coreProperties>
</file>